
<file path=[Content_Types].xml><?xml version="1.0" encoding="utf-8"?>
<Types xmlns="http://schemas.openxmlformats.org/package/2006/content-types">
  <Default Extension="png" ContentType="image/png"/>
  <Default Extension="bin" ContentType="application/vnd.openxmlformats-officedocument.oleObject"/>
  <Default Extension="svg" ContentType="image/svg+xml"/>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510" r:id="rId2"/>
    <p:sldId id="511" r:id="rId3"/>
    <p:sldId id="512" r:id="rId4"/>
    <p:sldId id="513" r:id="rId5"/>
    <p:sldId id="399" r:id="rId6"/>
    <p:sldId id="514" r:id="rId7"/>
    <p:sldId id="515" r:id="rId8"/>
    <p:sldId id="367" r:id="rId9"/>
    <p:sldId id="493" r:id="rId10"/>
    <p:sldId id="427" r:id="rId11"/>
    <p:sldId id="524" r:id="rId12"/>
    <p:sldId id="530" r:id="rId13"/>
    <p:sldId id="502" r:id="rId14"/>
    <p:sldId id="494" r:id="rId15"/>
    <p:sldId id="526" r:id="rId16"/>
    <p:sldId id="504" r:id="rId17"/>
    <p:sldId id="465" r:id="rId18"/>
    <p:sldId id="508" r:id="rId19"/>
    <p:sldId id="505" r:id="rId20"/>
    <p:sldId id="503" r:id="rId21"/>
    <p:sldId id="482" r:id="rId22"/>
    <p:sldId id="531" r:id="rId23"/>
    <p:sldId id="517" r:id="rId24"/>
  </p:sldIdLst>
  <p:sldSz cx="9144000" cy="6858000" type="screen4x3"/>
  <p:notesSz cx="6797675" cy="9929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eston.C" initials="W" lastIdx="1" clrIdx="0">
    <p:extLst>
      <p:ext uri="{19B8F6BF-5375-455C-9EA6-DF929625EA0E}">
        <p15:presenceInfo xmlns:p15="http://schemas.microsoft.com/office/powerpoint/2012/main" userId="S-1-5-21-1035630543-1431987748-622671684-25085" providerId="AD"/>
      </p:ext>
    </p:extLst>
  </p:cmAuthor>
  <p:cmAuthor id="2" name="Busisiwe Nkosi (GPEDU)2" initials="BN(" lastIdx="29" clrIdx="1">
    <p:extLst>
      <p:ext uri="{19B8F6BF-5375-455C-9EA6-DF929625EA0E}">
        <p15:presenceInfo xmlns:p15="http://schemas.microsoft.com/office/powerpoint/2012/main" userId="S::Busisiwe.Nkosi2@gauteng.gov.za::9f2a714e-c251-4987-9f90-8d7f8bd287c9" providerId="AD"/>
      </p:ext>
    </p:extLst>
  </p:cmAuthor>
  <p:cmAuthor id="3" name="船木 淳子" initials="船木" lastIdx="20" clrIdx="2">
    <p:extLst>
      <p:ext uri="{19B8F6BF-5375-455C-9EA6-DF929625EA0E}">
        <p15:presenceInfo xmlns:p15="http://schemas.microsoft.com/office/powerpoint/2012/main" userId="b742406bb8f2d4af" providerId="Windows Live"/>
      </p:ext>
    </p:extLst>
  </p:cmAuthor>
  <p:cmAuthor id="4" name="Bonita Goetham" initials="BG" lastIdx="43" clrIdx="3">
    <p:extLst>
      <p:ext uri="{19B8F6BF-5375-455C-9EA6-DF929625EA0E}">
        <p15:presenceInfo xmlns:p15="http://schemas.microsoft.com/office/powerpoint/2012/main" userId="S::Bonita.Goetham@westerncape.gov.za::8737d260-78b3-4c46-9ca7-7cc80ab4d57f" providerId="AD"/>
      </p:ext>
    </p:extLst>
  </p:cmAuthor>
  <p:cmAuthor id="5" name="Asiya  Hendricks" initials="AH" lastIdx="6" clrIdx="4">
    <p:extLst>
      <p:ext uri="{19B8F6BF-5375-455C-9EA6-DF929625EA0E}">
        <p15:presenceInfo xmlns:p15="http://schemas.microsoft.com/office/powerpoint/2012/main" userId="S::asiya@nect.org.za::edb22cde-577d-4bac-b3c6-978ea78982a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9900"/>
    <a:srgbClr val="003300"/>
    <a:srgbClr val="336600"/>
    <a:srgbClr val="FF6600"/>
    <a:srgbClr val="FFCC00"/>
    <a:srgbClr val="FFFFFF"/>
    <a:srgbClr val="006600"/>
    <a:srgbClr val="FF3300"/>
    <a:srgbClr val="3333CC"/>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83" autoAdjust="0"/>
    <p:restoredTop sz="94249" autoAdjust="0"/>
  </p:normalViewPr>
  <p:slideViewPr>
    <p:cSldViewPr>
      <p:cViewPr varScale="1">
        <p:scale>
          <a:sx n="65" d="100"/>
          <a:sy n="65" d="100"/>
        </p:scale>
        <p:origin x="1236" y="40"/>
      </p:cViewPr>
      <p:guideLst>
        <p:guide orient="horz" pos="2160"/>
        <p:guide pos="2880"/>
      </p:guideLst>
    </p:cSldViewPr>
  </p:slideViewPr>
  <p:notesTextViewPr>
    <p:cViewPr>
      <p:scale>
        <a:sx n="1" d="1"/>
        <a:sy n="1" d="1"/>
      </p:scale>
      <p:origin x="0" y="0"/>
    </p:cViewPr>
  </p:notesTextViewPr>
  <p:sorterViewPr>
    <p:cViewPr>
      <p:scale>
        <a:sx n="120" d="100"/>
        <a:sy n="120" d="100"/>
      </p:scale>
      <p:origin x="0" y="-1531"/>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695255E-EF50-42C8-A184-C9D2F4C39582}" type="doc">
      <dgm:prSet loTypeId="urn:microsoft.com/office/officeart/2005/8/layout/chevronAccent+Icon" loCatId="process" qsTypeId="urn:microsoft.com/office/officeart/2005/8/quickstyle/simple1" qsCatId="simple" csTypeId="urn:microsoft.com/office/officeart/2005/8/colors/accent1_2" csCatId="accent1" phldr="1"/>
      <dgm:spPr/>
    </dgm:pt>
    <dgm:pt modelId="{AFE26EAD-E3E7-430B-B189-EDAF50163464}">
      <dgm:prSet phldrT="[Text]"/>
      <dgm:spPr>
        <a:ln>
          <a:solidFill>
            <a:srgbClr val="336600"/>
          </a:solidFill>
        </a:ln>
      </dgm:spPr>
      <dgm:t>
        <a:bodyPr/>
        <a:lstStyle/>
        <a:p>
          <a:r>
            <a:rPr lang="en-ZA" b="1" dirty="0">
              <a:latin typeface="Arial Narrow" panose="020B0606020202030204" pitchFamily="34" charset="0"/>
            </a:rPr>
            <a:t>CONCEPT TEACHING</a:t>
          </a:r>
        </a:p>
      </dgm:t>
    </dgm:pt>
    <dgm:pt modelId="{B58E7C83-DB2B-4530-9CB3-6029BC4186B7}" type="parTrans" cxnId="{54E357FE-C3EF-43A6-A9E1-D51E6673F791}">
      <dgm:prSet/>
      <dgm:spPr/>
      <dgm:t>
        <a:bodyPr/>
        <a:lstStyle/>
        <a:p>
          <a:endParaRPr lang="en-ZA"/>
        </a:p>
      </dgm:t>
    </dgm:pt>
    <dgm:pt modelId="{33793238-5954-4F9D-80E7-0D27A5EEB755}" type="sibTrans" cxnId="{54E357FE-C3EF-43A6-A9E1-D51E6673F791}">
      <dgm:prSet/>
      <dgm:spPr/>
      <dgm:t>
        <a:bodyPr/>
        <a:lstStyle/>
        <a:p>
          <a:endParaRPr lang="en-ZA"/>
        </a:p>
      </dgm:t>
    </dgm:pt>
    <dgm:pt modelId="{D349CA85-D83C-4DBC-9525-955D81A57061}">
      <dgm:prSet phldrT="[Text]"/>
      <dgm:spPr>
        <a:ln>
          <a:solidFill>
            <a:srgbClr val="FF6600"/>
          </a:solidFill>
        </a:ln>
      </dgm:spPr>
      <dgm:t>
        <a:bodyPr/>
        <a:lstStyle/>
        <a:p>
          <a:r>
            <a:rPr lang="en-ZA" b="1" dirty="0">
              <a:latin typeface="Arial Narrow" panose="020B0606020202030204" pitchFamily="34" charset="0"/>
            </a:rPr>
            <a:t>LINKS</a:t>
          </a:r>
        </a:p>
      </dgm:t>
    </dgm:pt>
    <dgm:pt modelId="{29B16665-0938-4420-B3F5-89C3FAC4CC63}" type="parTrans" cxnId="{9EAD1AB0-77D4-4966-8440-856F981807AF}">
      <dgm:prSet/>
      <dgm:spPr/>
      <dgm:t>
        <a:bodyPr/>
        <a:lstStyle/>
        <a:p>
          <a:endParaRPr lang="en-ZA"/>
        </a:p>
      </dgm:t>
    </dgm:pt>
    <dgm:pt modelId="{B76B99A6-D80D-487C-AF4F-D692E52B0CE5}" type="sibTrans" cxnId="{9EAD1AB0-77D4-4966-8440-856F981807AF}">
      <dgm:prSet/>
      <dgm:spPr/>
      <dgm:t>
        <a:bodyPr/>
        <a:lstStyle/>
        <a:p>
          <a:endParaRPr lang="en-ZA"/>
        </a:p>
      </dgm:t>
    </dgm:pt>
    <dgm:pt modelId="{7BC1F02C-C241-467C-BEE8-C7D3BF46A58C}">
      <dgm:prSet phldrT="[Text]"/>
      <dgm:spPr>
        <a:ln>
          <a:solidFill>
            <a:srgbClr val="336600"/>
          </a:solidFill>
        </a:ln>
      </dgm:spPr>
      <dgm:t>
        <a:bodyPr/>
        <a:lstStyle/>
        <a:p>
          <a:r>
            <a:rPr lang="en-ZA" b="1" dirty="0">
              <a:latin typeface="Arial Narrow" panose="020B0606020202030204" pitchFamily="34" charset="0"/>
            </a:rPr>
            <a:t>PRACTICE</a:t>
          </a:r>
        </a:p>
      </dgm:t>
    </dgm:pt>
    <dgm:pt modelId="{276A7516-51A1-492C-AEAA-9369D647C7C6}" type="parTrans" cxnId="{DD23943B-BEDE-4117-A4BE-71A6DFE2D607}">
      <dgm:prSet/>
      <dgm:spPr/>
      <dgm:t>
        <a:bodyPr/>
        <a:lstStyle/>
        <a:p>
          <a:endParaRPr lang="en-ZA"/>
        </a:p>
      </dgm:t>
    </dgm:pt>
    <dgm:pt modelId="{14DB5D7C-5976-4932-8399-53393E425109}" type="sibTrans" cxnId="{DD23943B-BEDE-4117-A4BE-71A6DFE2D607}">
      <dgm:prSet/>
      <dgm:spPr/>
      <dgm:t>
        <a:bodyPr/>
        <a:lstStyle/>
        <a:p>
          <a:endParaRPr lang="en-ZA"/>
        </a:p>
      </dgm:t>
    </dgm:pt>
    <dgm:pt modelId="{1F8C310B-1061-4A38-A8D6-3DC241C28927}">
      <dgm:prSet/>
      <dgm:spPr>
        <a:ln>
          <a:solidFill>
            <a:srgbClr val="FF6600"/>
          </a:solidFill>
        </a:ln>
      </dgm:spPr>
      <dgm:t>
        <a:bodyPr/>
        <a:lstStyle/>
        <a:p>
          <a:r>
            <a:rPr lang="en-ZA" b="1" dirty="0">
              <a:latin typeface="Arial Narrow" panose="020B0606020202030204" pitchFamily="34" charset="0"/>
            </a:rPr>
            <a:t>MASTERY</a:t>
          </a:r>
        </a:p>
      </dgm:t>
    </dgm:pt>
    <dgm:pt modelId="{4602D022-BA5F-4D8C-9057-5AC4479DFAAB}" type="parTrans" cxnId="{4C38CA13-744A-4C2D-AD03-3FED39D5996D}">
      <dgm:prSet/>
      <dgm:spPr/>
      <dgm:t>
        <a:bodyPr/>
        <a:lstStyle/>
        <a:p>
          <a:endParaRPr lang="en-ZA"/>
        </a:p>
      </dgm:t>
    </dgm:pt>
    <dgm:pt modelId="{2AB50250-D889-417D-9DA9-5A69894AD602}" type="sibTrans" cxnId="{4C38CA13-744A-4C2D-AD03-3FED39D5996D}">
      <dgm:prSet/>
      <dgm:spPr/>
      <dgm:t>
        <a:bodyPr/>
        <a:lstStyle/>
        <a:p>
          <a:endParaRPr lang="en-ZA"/>
        </a:p>
      </dgm:t>
    </dgm:pt>
    <dgm:pt modelId="{D2453F2A-8815-4CD0-8FB3-BBF2D1FB36AE}" type="pres">
      <dgm:prSet presAssocID="{B695255E-EF50-42C8-A184-C9D2F4C39582}" presName="Name0" presStyleCnt="0">
        <dgm:presLayoutVars>
          <dgm:dir/>
          <dgm:resizeHandles val="exact"/>
        </dgm:presLayoutVars>
      </dgm:prSet>
      <dgm:spPr/>
    </dgm:pt>
    <dgm:pt modelId="{3BC9279E-997C-48DF-82F8-894CE2A7BB97}" type="pres">
      <dgm:prSet presAssocID="{AFE26EAD-E3E7-430B-B189-EDAF50163464}" presName="composite" presStyleCnt="0"/>
      <dgm:spPr/>
    </dgm:pt>
    <dgm:pt modelId="{2E1DDBA8-C547-4032-ADBD-52891CF55F38}" type="pres">
      <dgm:prSet presAssocID="{AFE26EAD-E3E7-430B-B189-EDAF50163464}" presName="bgChev" presStyleLbl="node1" presStyleIdx="0" presStyleCnt="4"/>
      <dgm:spPr>
        <a:solidFill>
          <a:srgbClr val="002060"/>
        </a:solidFill>
        <a:ln>
          <a:solidFill>
            <a:srgbClr val="FF6600"/>
          </a:solidFill>
        </a:ln>
      </dgm:spPr>
    </dgm:pt>
    <dgm:pt modelId="{AE7E96E7-8714-4D86-A464-F110B952B7E5}" type="pres">
      <dgm:prSet presAssocID="{AFE26EAD-E3E7-430B-B189-EDAF50163464}" presName="txNode" presStyleLbl="fgAcc1" presStyleIdx="0" presStyleCnt="4">
        <dgm:presLayoutVars>
          <dgm:bulletEnabled val="1"/>
        </dgm:presLayoutVars>
      </dgm:prSet>
      <dgm:spPr/>
      <dgm:t>
        <a:bodyPr/>
        <a:lstStyle/>
        <a:p>
          <a:endParaRPr lang="en-US"/>
        </a:p>
      </dgm:t>
    </dgm:pt>
    <dgm:pt modelId="{A747009C-87BC-4F15-898A-C2CAFFFDFD35}" type="pres">
      <dgm:prSet presAssocID="{33793238-5954-4F9D-80E7-0D27A5EEB755}" presName="compositeSpace" presStyleCnt="0"/>
      <dgm:spPr/>
    </dgm:pt>
    <dgm:pt modelId="{548A6C37-655A-458A-B546-1AB8878C0431}" type="pres">
      <dgm:prSet presAssocID="{D349CA85-D83C-4DBC-9525-955D81A57061}" presName="composite" presStyleCnt="0"/>
      <dgm:spPr/>
    </dgm:pt>
    <dgm:pt modelId="{FC162654-35CE-4780-93A0-7B6818BF0AC0}" type="pres">
      <dgm:prSet presAssocID="{D349CA85-D83C-4DBC-9525-955D81A57061}" presName="bgChev" presStyleLbl="node1" presStyleIdx="1" presStyleCnt="4"/>
      <dgm:spPr>
        <a:solidFill>
          <a:srgbClr val="002060"/>
        </a:solidFill>
        <a:ln>
          <a:solidFill>
            <a:srgbClr val="336600"/>
          </a:solidFill>
        </a:ln>
      </dgm:spPr>
    </dgm:pt>
    <dgm:pt modelId="{33F643AB-B943-4147-8B51-29D1DB3BD7F4}" type="pres">
      <dgm:prSet presAssocID="{D349CA85-D83C-4DBC-9525-955D81A57061}" presName="txNode" presStyleLbl="fgAcc1" presStyleIdx="1" presStyleCnt="4" custLinFactNeighborX="-12376" custLinFactNeighborY="-3394">
        <dgm:presLayoutVars>
          <dgm:bulletEnabled val="1"/>
        </dgm:presLayoutVars>
      </dgm:prSet>
      <dgm:spPr/>
      <dgm:t>
        <a:bodyPr/>
        <a:lstStyle/>
        <a:p>
          <a:endParaRPr lang="en-US"/>
        </a:p>
      </dgm:t>
    </dgm:pt>
    <dgm:pt modelId="{F15171BC-3E25-46EF-BF40-A2CE1C9A90CF}" type="pres">
      <dgm:prSet presAssocID="{B76B99A6-D80D-487C-AF4F-D692E52B0CE5}" presName="compositeSpace" presStyleCnt="0"/>
      <dgm:spPr/>
    </dgm:pt>
    <dgm:pt modelId="{BB6C8933-946E-4222-AE65-2E5E357323F8}" type="pres">
      <dgm:prSet presAssocID="{7BC1F02C-C241-467C-BEE8-C7D3BF46A58C}" presName="composite" presStyleCnt="0"/>
      <dgm:spPr/>
    </dgm:pt>
    <dgm:pt modelId="{683292EE-DCCF-43E1-BC96-147E8B803DFC}" type="pres">
      <dgm:prSet presAssocID="{7BC1F02C-C241-467C-BEE8-C7D3BF46A58C}" presName="bgChev" presStyleLbl="node1" presStyleIdx="2" presStyleCnt="4"/>
      <dgm:spPr>
        <a:solidFill>
          <a:srgbClr val="002060"/>
        </a:solidFill>
        <a:ln>
          <a:solidFill>
            <a:srgbClr val="FF6600"/>
          </a:solidFill>
        </a:ln>
      </dgm:spPr>
    </dgm:pt>
    <dgm:pt modelId="{C01D4493-B203-402A-ABF7-2EA9706916FF}" type="pres">
      <dgm:prSet presAssocID="{7BC1F02C-C241-467C-BEE8-C7D3BF46A58C}" presName="txNode" presStyleLbl="fgAcc1" presStyleIdx="2" presStyleCnt="4" custLinFactNeighborX="-15536" custLinFactNeighborY="-3394">
        <dgm:presLayoutVars>
          <dgm:bulletEnabled val="1"/>
        </dgm:presLayoutVars>
      </dgm:prSet>
      <dgm:spPr/>
      <dgm:t>
        <a:bodyPr/>
        <a:lstStyle/>
        <a:p>
          <a:endParaRPr lang="en-US"/>
        </a:p>
      </dgm:t>
    </dgm:pt>
    <dgm:pt modelId="{3C25561B-8AFF-4FD8-BABA-37245EFAAD4D}" type="pres">
      <dgm:prSet presAssocID="{14DB5D7C-5976-4932-8399-53393E425109}" presName="compositeSpace" presStyleCnt="0"/>
      <dgm:spPr/>
    </dgm:pt>
    <dgm:pt modelId="{0DA7B0B8-7023-4A7D-9F8D-FDD292B40141}" type="pres">
      <dgm:prSet presAssocID="{1F8C310B-1061-4A38-A8D6-3DC241C28927}" presName="composite" presStyleCnt="0"/>
      <dgm:spPr/>
    </dgm:pt>
    <dgm:pt modelId="{FF71AA0D-D94F-42CE-9A94-D315393BF2F9}" type="pres">
      <dgm:prSet presAssocID="{1F8C310B-1061-4A38-A8D6-3DC241C28927}" presName="bgChev" presStyleLbl="node1" presStyleIdx="3" presStyleCnt="4"/>
      <dgm:spPr>
        <a:solidFill>
          <a:srgbClr val="002060"/>
        </a:solidFill>
        <a:ln>
          <a:solidFill>
            <a:srgbClr val="336600"/>
          </a:solidFill>
        </a:ln>
      </dgm:spPr>
    </dgm:pt>
    <dgm:pt modelId="{2D986BDE-7686-4BF5-BCF6-6961D3D8FF38}" type="pres">
      <dgm:prSet presAssocID="{1F8C310B-1061-4A38-A8D6-3DC241C28927}" presName="txNode" presStyleLbl="fgAcc1" presStyleIdx="3" presStyleCnt="4" custLinFactNeighborX="-9641" custLinFactNeighborY="-12185">
        <dgm:presLayoutVars>
          <dgm:bulletEnabled val="1"/>
        </dgm:presLayoutVars>
      </dgm:prSet>
      <dgm:spPr/>
      <dgm:t>
        <a:bodyPr/>
        <a:lstStyle/>
        <a:p>
          <a:endParaRPr lang="en-US"/>
        </a:p>
      </dgm:t>
    </dgm:pt>
  </dgm:ptLst>
  <dgm:cxnLst>
    <dgm:cxn modelId="{4C38CA13-744A-4C2D-AD03-3FED39D5996D}" srcId="{B695255E-EF50-42C8-A184-C9D2F4C39582}" destId="{1F8C310B-1061-4A38-A8D6-3DC241C28927}" srcOrd="3" destOrd="0" parTransId="{4602D022-BA5F-4D8C-9057-5AC4479DFAAB}" sibTransId="{2AB50250-D889-417D-9DA9-5A69894AD602}"/>
    <dgm:cxn modelId="{6DB6C2C4-7CCF-4173-A5B8-A160F4233AD5}" type="presOf" srcId="{7BC1F02C-C241-467C-BEE8-C7D3BF46A58C}" destId="{C01D4493-B203-402A-ABF7-2EA9706916FF}" srcOrd="0" destOrd="0" presId="urn:microsoft.com/office/officeart/2005/8/layout/chevronAccent+Icon"/>
    <dgm:cxn modelId="{54E357FE-C3EF-43A6-A9E1-D51E6673F791}" srcId="{B695255E-EF50-42C8-A184-C9D2F4C39582}" destId="{AFE26EAD-E3E7-430B-B189-EDAF50163464}" srcOrd="0" destOrd="0" parTransId="{B58E7C83-DB2B-4530-9CB3-6029BC4186B7}" sibTransId="{33793238-5954-4F9D-80E7-0D27A5EEB755}"/>
    <dgm:cxn modelId="{B49EC8BF-CD27-49EB-A6A6-C073B8126001}" type="presOf" srcId="{B695255E-EF50-42C8-A184-C9D2F4C39582}" destId="{D2453F2A-8815-4CD0-8FB3-BBF2D1FB36AE}" srcOrd="0" destOrd="0" presId="urn:microsoft.com/office/officeart/2005/8/layout/chevronAccent+Icon"/>
    <dgm:cxn modelId="{716258ED-03CF-41A5-A7B3-7FD4916401D2}" type="presOf" srcId="{AFE26EAD-E3E7-430B-B189-EDAF50163464}" destId="{AE7E96E7-8714-4D86-A464-F110B952B7E5}" srcOrd="0" destOrd="0" presId="urn:microsoft.com/office/officeart/2005/8/layout/chevronAccent+Icon"/>
    <dgm:cxn modelId="{9EAD1AB0-77D4-4966-8440-856F981807AF}" srcId="{B695255E-EF50-42C8-A184-C9D2F4C39582}" destId="{D349CA85-D83C-4DBC-9525-955D81A57061}" srcOrd="1" destOrd="0" parTransId="{29B16665-0938-4420-B3F5-89C3FAC4CC63}" sibTransId="{B76B99A6-D80D-487C-AF4F-D692E52B0CE5}"/>
    <dgm:cxn modelId="{DD23943B-BEDE-4117-A4BE-71A6DFE2D607}" srcId="{B695255E-EF50-42C8-A184-C9D2F4C39582}" destId="{7BC1F02C-C241-467C-BEE8-C7D3BF46A58C}" srcOrd="2" destOrd="0" parTransId="{276A7516-51A1-492C-AEAA-9369D647C7C6}" sibTransId="{14DB5D7C-5976-4932-8399-53393E425109}"/>
    <dgm:cxn modelId="{8BEB852E-81E5-4A8D-AC9B-7D815DE1A519}" type="presOf" srcId="{1F8C310B-1061-4A38-A8D6-3DC241C28927}" destId="{2D986BDE-7686-4BF5-BCF6-6961D3D8FF38}" srcOrd="0" destOrd="0" presId="urn:microsoft.com/office/officeart/2005/8/layout/chevronAccent+Icon"/>
    <dgm:cxn modelId="{8232EE97-D52F-4F10-992B-C3CF2ACB98BC}" type="presOf" srcId="{D349CA85-D83C-4DBC-9525-955D81A57061}" destId="{33F643AB-B943-4147-8B51-29D1DB3BD7F4}" srcOrd="0" destOrd="0" presId="urn:microsoft.com/office/officeart/2005/8/layout/chevronAccent+Icon"/>
    <dgm:cxn modelId="{DB43D8F5-6E42-4240-BB60-3F63960D175B}" type="presParOf" srcId="{D2453F2A-8815-4CD0-8FB3-BBF2D1FB36AE}" destId="{3BC9279E-997C-48DF-82F8-894CE2A7BB97}" srcOrd="0" destOrd="0" presId="urn:microsoft.com/office/officeart/2005/8/layout/chevronAccent+Icon"/>
    <dgm:cxn modelId="{1F19833B-2FF6-4589-9238-65F2C9408BDF}" type="presParOf" srcId="{3BC9279E-997C-48DF-82F8-894CE2A7BB97}" destId="{2E1DDBA8-C547-4032-ADBD-52891CF55F38}" srcOrd="0" destOrd="0" presId="urn:microsoft.com/office/officeart/2005/8/layout/chevronAccent+Icon"/>
    <dgm:cxn modelId="{A57E826E-8522-4082-9D18-CF6BEDFD5F87}" type="presParOf" srcId="{3BC9279E-997C-48DF-82F8-894CE2A7BB97}" destId="{AE7E96E7-8714-4D86-A464-F110B952B7E5}" srcOrd="1" destOrd="0" presId="urn:microsoft.com/office/officeart/2005/8/layout/chevronAccent+Icon"/>
    <dgm:cxn modelId="{5949D9D9-C217-440C-9E02-1D58AE54D8F1}" type="presParOf" srcId="{D2453F2A-8815-4CD0-8FB3-BBF2D1FB36AE}" destId="{A747009C-87BC-4F15-898A-C2CAFFFDFD35}" srcOrd="1" destOrd="0" presId="urn:microsoft.com/office/officeart/2005/8/layout/chevronAccent+Icon"/>
    <dgm:cxn modelId="{D011DF42-E029-45A1-92AD-8C9F4AF1452C}" type="presParOf" srcId="{D2453F2A-8815-4CD0-8FB3-BBF2D1FB36AE}" destId="{548A6C37-655A-458A-B546-1AB8878C0431}" srcOrd="2" destOrd="0" presId="urn:microsoft.com/office/officeart/2005/8/layout/chevronAccent+Icon"/>
    <dgm:cxn modelId="{A59FEEA7-A59C-4880-8EC5-A569C98D3CFE}" type="presParOf" srcId="{548A6C37-655A-458A-B546-1AB8878C0431}" destId="{FC162654-35CE-4780-93A0-7B6818BF0AC0}" srcOrd="0" destOrd="0" presId="urn:microsoft.com/office/officeart/2005/8/layout/chevronAccent+Icon"/>
    <dgm:cxn modelId="{036421FD-2E6B-4CBD-B1FF-EFD06E9CBD05}" type="presParOf" srcId="{548A6C37-655A-458A-B546-1AB8878C0431}" destId="{33F643AB-B943-4147-8B51-29D1DB3BD7F4}" srcOrd="1" destOrd="0" presId="urn:microsoft.com/office/officeart/2005/8/layout/chevronAccent+Icon"/>
    <dgm:cxn modelId="{296FCD6C-26C5-4DFC-9A5B-58AB8F527076}" type="presParOf" srcId="{D2453F2A-8815-4CD0-8FB3-BBF2D1FB36AE}" destId="{F15171BC-3E25-46EF-BF40-A2CE1C9A90CF}" srcOrd="3" destOrd="0" presId="urn:microsoft.com/office/officeart/2005/8/layout/chevronAccent+Icon"/>
    <dgm:cxn modelId="{3A27E958-B30A-40D9-9AF2-2F0736F3F7F2}" type="presParOf" srcId="{D2453F2A-8815-4CD0-8FB3-BBF2D1FB36AE}" destId="{BB6C8933-946E-4222-AE65-2E5E357323F8}" srcOrd="4" destOrd="0" presId="urn:microsoft.com/office/officeart/2005/8/layout/chevronAccent+Icon"/>
    <dgm:cxn modelId="{2FB9BCD6-54EF-4844-8E7D-244CA8F52CCD}" type="presParOf" srcId="{BB6C8933-946E-4222-AE65-2E5E357323F8}" destId="{683292EE-DCCF-43E1-BC96-147E8B803DFC}" srcOrd="0" destOrd="0" presId="urn:microsoft.com/office/officeart/2005/8/layout/chevronAccent+Icon"/>
    <dgm:cxn modelId="{6428B6D1-820C-4B4E-AECA-5BF9CBDF8554}" type="presParOf" srcId="{BB6C8933-946E-4222-AE65-2E5E357323F8}" destId="{C01D4493-B203-402A-ABF7-2EA9706916FF}" srcOrd="1" destOrd="0" presId="urn:microsoft.com/office/officeart/2005/8/layout/chevronAccent+Icon"/>
    <dgm:cxn modelId="{DF2A7A0B-2AFD-4117-8A84-ACAF5E2A2E63}" type="presParOf" srcId="{D2453F2A-8815-4CD0-8FB3-BBF2D1FB36AE}" destId="{3C25561B-8AFF-4FD8-BABA-37245EFAAD4D}" srcOrd="5" destOrd="0" presId="urn:microsoft.com/office/officeart/2005/8/layout/chevronAccent+Icon"/>
    <dgm:cxn modelId="{9B51CD68-DD7B-4158-838A-CC4588019448}" type="presParOf" srcId="{D2453F2A-8815-4CD0-8FB3-BBF2D1FB36AE}" destId="{0DA7B0B8-7023-4A7D-9F8D-FDD292B40141}" srcOrd="6" destOrd="0" presId="urn:microsoft.com/office/officeart/2005/8/layout/chevronAccent+Icon"/>
    <dgm:cxn modelId="{502CD330-7561-41B4-A30E-3FC79844F79F}" type="presParOf" srcId="{0DA7B0B8-7023-4A7D-9F8D-FDD292B40141}" destId="{FF71AA0D-D94F-42CE-9A94-D315393BF2F9}" srcOrd="0" destOrd="0" presId="urn:microsoft.com/office/officeart/2005/8/layout/chevronAccent+Icon"/>
    <dgm:cxn modelId="{D9340813-A0B4-4919-AC58-6E2050E526C0}" type="presParOf" srcId="{0DA7B0B8-7023-4A7D-9F8D-FDD292B40141}" destId="{2D986BDE-7686-4BF5-BCF6-6961D3D8FF38}" srcOrd="1" destOrd="0" presId="urn:microsoft.com/office/officeart/2005/8/layout/chevronAccent+Icon"/>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1DDBA8-C547-4032-ADBD-52891CF55F38}">
      <dsp:nvSpPr>
        <dsp:cNvPr id="0" name=""/>
        <dsp:cNvSpPr/>
      </dsp:nvSpPr>
      <dsp:spPr>
        <a:xfrm>
          <a:off x="1859" y="370858"/>
          <a:ext cx="875081" cy="337781"/>
        </a:xfrm>
        <a:prstGeom prst="chevron">
          <a:avLst>
            <a:gd name="adj" fmla="val 40000"/>
          </a:avLst>
        </a:prstGeom>
        <a:solidFill>
          <a:srgbClr val="002060"/>
        </a:solidFill>
        <a:ln w="25400" cap="flat" cmpd="sng" algn="ctr">
          <a:solidFill>
            <a:srgbClr val="FF6600"/>
          </a:solidFill>
          <a:prstDash val="solid"/>
        </a:ln>
        <a:effectLst/>
      </dsp:spPr>
      <dsp:style>
        <a:lnRef idx="2">
          <a:scrgbClr r="0" g="0" b="0"/>
        </a:lnRef>
        <a:fillRef idx="1">
          <a:scrgbClr r="0" g="0" b="0"/>
        </a:fillRef>
        <a:effectRef idx="0">
          <a:scrgbClr r="0" g="0" b="0"/>
        </a:effectRef>
        <a:fontRef idx="minor">
          <a:schemeClr val="lt1"/>
        </a:fontRef>
      </dsp:style>
    </dsp:sp>
    <dsp:sp modelId="{AE7E96E7-8714-4D86-A464-F110B952B7E5}">
      <dsp:nvSpPr>
        <dsp:cNvPr id="0" name=""/>
        <dsp:cNvSpPr/>
      </dsp:nvSpPr>
      <dsp:spPr>
        <a:xfrm>
          <a:off x="235214" y="455303"/>
          <a:ext cx="738958" cy="337781"/>
        </a:xfrm>
        <a:prstGeom prst="roundRect">
          <a:avLst>
            <a:gd name="adj" fmla="val 10000"/>
          </a:avLst>
        </a:prstGeom>
        <a:solidFill>
          <a:schemeClr val="lt1">
            <a:alpha val="90000"/>
            <a:hueOff val="0"/>
            <a:satOff val="0"/>
            <a:lumOff val="0"/>
            <a:alphaOff val="0"/>
          </a:schemeClr>
        </a:solidFill>
        <a:ln w="25400" cap="flat" cmpd="sng" algn="ctr">
          <a:solidFill>
            <a:srgbClr val="336600"/>
          </a:solidFill>
          <a:prstDash val="solid"/>
        </a:ln>
        <a:effectLst/>
      </dsp:spPr>
      <dsp:style>
        <a:lnRef idx="2">
          <a:scrgbClr r="0" g="0" b="0"/>
        </a:lnRef>
        <a:fillRef idx="1">
          <a:scrgbClr r="0" g="0" b="0"/>
        </a:fillRef>
        <a:effectRef idx="0">
          <a:scrgbClr r="0" g="0" b="0"/>
        </a:effectRef>
        <a:fontRef idx="minor"/>
      </dsp:style>
      <dsp:txBody>
        <a:bodyPr spcFirstLastPara="0" vert="horz" wrap="square" lIns="49784" tIns="49784" rIns="49784" bIns="49784" numCol="1" spcCol="1270" anchor="ctr" anchorCtr="0">
          <a:noAutofit/>
        </a:bodyPr>
        <a:lstStyle/>
        <a:p>
          <a:pPr lvl="0" algn="ctr" defTabSz="311150">
            <a:lnSpc>
              <a:spcPct val="90000"/>
            </a:lnSpc>
            <a:spcBef>
              <a:spcPct val="0"/>
            </a:spcBef>
            <a:spcAft>
              <a:spcPct val="35000"/>
            </a:spcAft>
          </a:pPr>
          <a:r>
            <a:rPr lang="en-ZA" sz="700" b="1" kern="1200" dirty="0">
              <a:latin typeface="Arial Narrow" panose="020B0606020202030204" pitchFamily="34" charset="0"/>
            </a:rPr>
            <a:t>CONCEPT TEACHING</a:t>
          </a:r>
        </a:p>
      </dsp:txBody>
      <dsp:txXfrm>
        <a:off x="245107" y="465196"/>
        <a:ext cx="719172" cy="317995"/>
      </dsp:txXfrm>
    </dsp:sp>
    <dsp:sp modelId="{FC162654-35CE-4780-93A0-7B6818BF0AC0}">
      <dsp:nvSpPr>
        <dsp:cNvPr id="0" name=""/>
        <dsp:cNvSpPr/>
      </dsp:nvSpPr>
      <dsp:spPr>
        <a:xfrm>
          <a:off x="1001397" y="370858"/>
          <a:ext cx="875081" cy="337781"/>
        </a:xfrm>
        <a:prstGeom prst="chevron">
          <a:avLst>
            <a:gd name="adj" fmla="val 40000"/>
          </a:avLst>
        </a:prstGeom>
        <a:solidFill>
          <a:srgbClr val="002060"/>
        </a:solidFill>
        <a:ln w="25400" cap="flat" cmpd="sng" algn="ctr">
          <a:solidFill>
            <a:srgbClr val="336600"/>
          </a:solidFill>
          <a:prstDash val="solid"/>
        </a:ln>
        <a:effectLst/>
      </dsp:spPr>
      <dsp:style>
        <a:lnRef idx="2">
          <a:scrgbClr r="0" g="0" b="0"/>
        </a:lnRef>
        <a:fillRef idx="1">
          <a:scrgbClr r="0" g="0" b="0"/>
        </a:fillRef>
        <a:effectRef idx="0">
          <a:scrgbClr r="0" g="0" b="0"/>
        </a:effectRef>
        <a:fontRef idx="minor">
          <a:schemeClr val="lt1"/>
        </a:fontRef>
      </dsp:style>
    </dsp:sp>
    <dsp:sp modelId="{33F643AB-B943-4147-8B51-29D1DB3BD7F4}">
      <dsp:nvSpPr>
        <dsp:cNvPr id="0" name=""/>
        <dsp:cNvSpPr/>
      </dsp:nvSpPr>
      <dsp:spPr>
        <a:xfrm>
          <a:off x="1143299" y="443839"/>
          <a:ext cx="738958" cy="337781"/>
        </a:xfrm>
        <a:prstGeom prst="roundRect">
          <a:avLst>
            <a:gd name="adj" fmla="val 10000"/>
          </a:avLst>
        </a:prstGeom>
        <a:solidFill>
          <a:schemeClr val="lt1">
            <a:alpha val="90000"/>
            <a:hueOff val="0"/>
            <a:satOff val="0"/>
            <a:lumOff val="0"/>
            <a:alphaOff val="0"/>
          </a:schemeClr>
        </a:solidFill>
        <a:ln w="25400" cap="flat" cmpd="sng" algn="ctr">
          <a:solidFill>
            <a:srgbClr val="FF6600"/>
          </a:solidFill>
          <a:prstDash val="solid"/>
        </a:ln>
        <a:effectLst/>
      </dsp:spPr>
      <dsp:style>
        <a:lnRef idx="2">
          <a:scrgbClr r="0" g="0" b="0"/>
        </a:lnRef>
        <a:fillRef idx="1">
          <a:scrgbClr r="0" g="0" b="0"/>
        </a:fillRef>
        <a:effectRef idx="0">
          <a:scrgbClr r="0" g="0" b="0"/>
        </a:effectRef>
        <a:fontRef idx="minor"/>
      </dsp:style>
      <dsp:txBody>
        <a:bodyPr spcFirstLastPara="0" vert="horz" wrap="square" lIns="49784" tIns="49784" rIns="49784" bIns="49784" numCol="1" spcCol="1270" anchor="ctr" anchorCtr="0">
          <a:noAutofit/>
        </a:bodyPr>
        <a:lstStyle/>
        <a:p>
          <a:pPr lvl="0" algn="ctr" defTabSz="311150">
            <a:lnSpc>
              <a:spcPct val="90000"/>
            </a:lnSpc>
            <a:spcBef>
              <a:spcPct val="0"/>
            </a:spcBef>
            <a:spcAft>
              <a:spcPct val="35000"/>
            </a:spcAft>
          </a:pPr>
          <a:r>
            <a:rPr lang="en-ZA" sz="700" b="1" kern="1200" dirty="0">
              <a:latin typeface="Arial Narrow" panose="020B0606020202030204" pitchFamily="34" charset="0"/>
            </a:rPr>
            <a:t>LINKS</a:t>
          </a:r>
        </a:p>
      </dsp:txBody>
      <dsp:txXfrm>
        <a:off x="1153192" y="453732"/>
        <a:ext cx="719172" cy="317995"/>
      </dsp:txXfrm>
    </dsp:sp>
    <dsp:sp modelId="{683292EE-DCCF-43E1-BC96-147E8B803DFC}">
      <dsp:nvSpPr>
        <dsp:cNvPr id="0" name=""/>
        <dsp:cNvSpPr/>
      </dsp:nvSpPr>
      <dsp:spPr>
        <a:xfrm>
          <a:off x="2000935" y="370858"/>
          <a:ext cx="875081" cy="337781"/>
        </a:xfrm>
        <a:prstGeom prst="chevron">
          <a:avLst>
            <a:gd name="adj" fmla="val 40000"/>
          </a:avLst>
        </a:prstGeom>
        <a:solidFill>
          <a:srgbClr val="002060"/>
        </a:solidFill>
        <a:ln w="25400" cap="flat" cmpd="sng" algn="ctr">
          <a:solidFill>
            <a:srgbClr val="FF6600"/>
          </a:solidFill>
          <a:prstDash val="solid"/>
        </a:ln>
        <a:effectLst/>
      </dsp:spPr>
      <dsp:style>
        <a:lnRef idx="2">
          <a:scrgbClr r="0" g="0" b="0"/>
        </a:lnRef>
        <a:fillRef idx="1">
          <a:scrgbClr r="0" g="0" b="0"/>
        </a:fillRef>
        <a:effectRef idx="0">
          <a:scrgbClr r="0" g="0" b="0"/>
        </a:effectRef>
        <a:fontRef idx="minor">
          <a:schemeClr val="lt1"/>
        </a:fontRef>
      </dsp:style>
    </dsp:sp>
    <dsp:sp modelId="{C01D4493-B203-402A-ABF7-2EA9706916FF}">
      <dsp:nvSpPr>
        <dsp:cNvPr id="0" name=""/>
        <dsp:cNvSpPr/>
      </dsp:nvSpPr>
      <dsp:spPr>
        <a:xfrm>
          <a:off x="2119486" y="443839"/>
          <a:ext cx="738958" cy="337781"/>
        </a:xfrm>
        <a:prstGeom prst="roundRect">
          <a:avLst>
            <a:gd name="adj" fmla="val 10000"/>
          </a:avLst>
        </a:prstGeom>
        <a:solidFill>
          <a:schemeClr val="lt1">
            <a:alpha val="90000"/>
            <a:hueOff val="0"/>
            <a:satOff val="0"/>
            <a:lumOff val="0"/>
            <a:alphaOff val="0"/>
          </a:schemeClr>
        </a:solidFill>
        <a:ln w="25400" cap="flat" cmpd="sng" algn="ctr">
          <a:solidFill>
            <a:srgbClr val="336600"/>
          </a:solidFill>
          <a:prstDash val="solid"/>
        </a:ln>
        <a:effectLst/>
      </dsp:spPr>
      <dsp:style>
        <a:lnRef idx="2">
          <a:scrgbClr r="0" g="0" b="0"/>
        </a:lnRef>
        <a:fillRef idx="1">
          <a:scrgbClr r="0" g="0" b="0"/>
        </a:fillRef>
        <a:effectRef idx="0">
          <a:scrgbClr r="0" g="0" b="0"/>
        </a:effectRef>
        <a:fontRef idx="minor"/>
      </dsp:style>
      <dsp:txBody>
        <a:bodyPr spcFirstLastPara="0" vert="horz" wrap="square" lIns="49784" tIns="49784" rIns="49784" bIns="49784" numCol="1" spcCol="1270" anchor="ctr" anchorCtr="0">
          <a:noAutofit/>
        </a:bodyPr>
        <a:lstStyle/>
        <a:p>
          <a:pPr lvl="0" algn="ctr" defTabSz="311150">
            <a:lnSpc>
              <a:spcPct val="90000"/>
            </a:lnSpc>
            <a:spcBef>
              <a:spcPct val="0"/>
            </a:spcBef>
            <a:spcAft>
              <a:spcPct val="35000"/>
            </a:spcAft>
          </a:pPr>
          <a:r>
            <a:rPr lang="en-ZA" sz="700" b="1" kern="1200" dirty="0">
              <a:latin typeface="Arial Narrow" panose="020B0606020202030204" pitchFamily="34" charset="0"/>
            </a:rPr>
            <a:t>PRACTICE</a:t>
          </a:r>
        </a:p>
      </dsp:txBody>
      <dsp:txXfrm>
        <a:off x="2129379" y="453732"/>
        <a:ext cx="719172" cy="317995"/>
      </dsp:txXfrm>
    </dsp:sp>
    <dsp:sp modelId="{FF71AA0D-D94F-42CE-9A94-D315393BF2F9}">
      <dsp:nvSpPr>
        <dsp:cNvPr id="0" name=""/>
        <dsp:cNvSpPr/>
      </dsp:nvSpPr>
      <dsp:spPr>
        <a:xfrm>
          <a:off x="3000473" y="370858"/>
          <a:ext cx="875081" cy="337781"/>
        </a:xfrm>
        <a:prstGeom prst="chevron">
          <a:avLst>
            <a:gd name="adj" fmla="val 40000"/>
          </a:avLst>
        </a:prstGeom>
        <a:solidFill>
          <a:srgbClr val="002060"/>
        </a:solidFill>
        <a:ln w="25400" cap="flat" cmpd="sng" algn="ctr">
          <a:solidFill>
            <a:srgbClr val="336600"/>
          </a:solidFill>
          <a:prstDash val="solid"/>
        </a:ln>
        <a:effectLst/>
      </dsp:spPr>
      <dsp:style>
        <a:lnRef idx="2">
          <a:scrgbClr r="0" g="0" b="0"/>
        </a:lnRef>
        <a:fillRef idx="1">
          <a:scrgbClr r="0" g="0" b="0"/>
        </a:fillRef>
        <a:effectRef idx="0">
          <a:scrgbClr r="0" g="0" b="0"/>
        </a:effectRef>
        <a:fontRef idx="minor">
          <a:schemeClr val="lt1"/>
        </a:fontRef>
      </dsp:style>
    </dsp:sp>
    <dsp:sp modelId="{2D986BDE-7686-4BF5-BCF6-6961D3D8FF38}">
      <dsp:nvSpPr>
        <dsp:cNvPr id="0" name=""/>
        <dsp:cNvSpPr/>
      </dsp:nvSpPr>
      <dsp:spPr>
        <a:xfrm>
          <a:off x="3162585" y="414145"/>
          <a:ext cx="738958" cy="337781"/>
        </a:xfrm>
        <a:prstGeom prst="roundRect">
          <a:avLst>
            <a:gd name="adj" fmla="val 10000"/>
          </a:avLst>
        </a:prstGeom>
        <a:solidFill>
          <a:schemeClr val="lt1">
            <a:alpha val="90000"/>
            <a:hueOff val="0"/>
            <a:satOff val="0"/>
            <a:lumOff val="0"/>
            <a:alphaOff val="0"/>
          </a:schemeClr>
        </a:solidFill>
        <a:ln w="25400" cap="flat" cmpd="sng" algn="ctr">
          <a:solidFill>
            <a:srgbClr val="FF6600"/>
          </a:solidFill>
          <a:prstDash val="solid"/>
        </a:ln>
        <a:effectLst/>
      </dsp:spPr>
      <dsp:style>
        <a:lnRef idx="2">
          <a:scrgbClr r="0" g="0" b="0"/>
        </a:lnRef>
        <a:fillRef idx="1">
          <a:scrgbClr r="0" g="0" b="0"/>
        </a:fillRef>
        <a:effectRef idx="0">
          <a:scrgbClr r="0" g="0" b="0"/>
        </a:effectRef>
        <a:fontRef idx="minor"/>
      </dsp:style>
      <dsp:txBody>
        <a:bodyPr spcFirstLastPara="0" vert="horz" wrap="square" lIns="49784" tIns="49784" rIns="49784" bIns="49784" numCol="1" spcCol="1270" anchor="ctr" anchorCtr="0">
          <a:noAutofit/>
        </a:bodyPr>
        <a:lstStyle/>
        <a:p>
          <a:pPr lvl="0" algn="ctr" defTabSz="311150">
            <a:lnSpc>
              <a:spcPct val="90000"/>
            </a:lnSpc>
            <a:spcBef>
              <a:spcPct val="0"/>
            </a:spcBef>
            <a:spcAft>
              <a:spcPct val="35000"/>
            </a:spcAft>
          </a:pPr>
          <a:r>
            <a:rPr lang="en-ZA" sz="700" b="1" kern="1200" dirty="0">
              <a:latin typeface="Arial Narrow" panose="020B0606020202030204" pitchFamily="34" charset="0"/>
            </a:rPr>
            <a:t>MASTERY</a:t>
          </a:r>
        </a:p>
      </dsp:txBody>
      <dsp:txXfrm>
        <a:off x="3172478" y="424038"/>
        <a:ext cx="719172" cy="317995"/>
      </dsp:txXfrm>
    </dsp:sp>
  </dsp:spTree>
</dsp:drawing>
</file>

<file path=ppt/diagrams/layout1.xml><?xml version="1.0" encoding="utf-8"?>
<dgm:layoutDef xmlns:dgm="http://schemas.openxmlformats.org/drawingml/2006/diagram" xmlns:a="http://schemas.openxmlformats.org/drawingml/2006/main" uniqueId="urn:microsoft.com/office/officeart/2005/8/layout/chevronAccent+Icon">
  <dgm:title val="Chevron Accent Process"/>
  <dgm:desc val="Use to show sequential steps in a task, process, or workflow, or to emphasize movement or direction. Works best with minimal Level 1 and Level 2 text."/>
  <dgm:catLst>
    <dgm:cat type="process" pri="9500"/>
    <dgm:cat type="officeonline" pri="2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primFontSz" for="des" forName="txNode" op="equ" val="65"/>
      <dgm:constr type="w" for="ch" forName="compositeSpace" refType="w" refFor="ch" refForName="composite" fact="0.02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bgChev"/>
              <dgm:constr type="w" for="ch" forName="bgChev" refType="w" fact="0.9"/>
              <dgm:constr type="t" for="ch" forName="bgChev"/>
              <dgm:constr type="h" for="ch" forName="bgChev" refType="w" refFor="ch" refForName="bgChev" fact="0.386"/>
              <dgm:constr type="l" for="ch" forName="txNode" refType="w" fact="0.24"/>
              <dgm:constr type="w" for="ch" forName="txNode" refType="w" fact="0.76"/>
              <dgm:constr type="t" for="ch" forName="txNode" refType="h" refFor="ch" refForName="bgChev" fact="0.25"/>
              <dgm:constr type="h" for="ch" forName="txNode" refType="h" refFor="ch" refForName="bgChev"/>
            </dgm:constrLst>
          </dgm:if>
          <dgm:else name="Name7">
            <dgm:constrLst>
              <dgm:constr type="l" for="ch" forName="bgChev" refType="w" fact="0.1"/>
              <dgm:constr type="w" for="ch" forName="bgChev" refType="w" fact="0.9"/>
              <dgm:constr type="t" for="ch" forName="bgChev"/>
              <dgm:constr type="h" for="ch" forName="bgChev" refType="w" refFor="ch" refForName="bgChev" fact="0.386"/>
              <dgm:constr type="l" for="ch" forName="txNode"/>
              <dgm:constr type="w" for="ch" forName="txNode" refType="w" fact="0.76"/>
              <dgm:constr type="t" for="ch" forName="txNode" refType="h" refFor="ch" refForName="bgChev" fact="0.25"/>
              <dgm:constr type="h" for="ch" forName="txNode" refType="h" refFor="ch" refForName="bgChev"/>
            </dgm:constrLst>
          </dgm:else>
        </dgm:choose>
        <dgm:ruleLst/>
        <dgm:layoutNode name="bgChev" styleLbl="node1">
          <dgm:alg type="sp"/>
          <dgm:choose name="Name8">
            <dgm:if name="Name9" func="var" arg="dir" op="equ" val="norm">
              <dgm:shape xmlns:r="http://schemas.openxmlformats.org/officeDocument/2006/relationships" type="chevron" r:blip="">
                <dgm:adjLst>
                  <dgm:adj idx="1" val="0.4"/>
                </dgm:adjLst>
              </dgm:shape>
            </dgm:if>
            <dgm:else name="Name10">
              <dgm:shape xmlns:r="http://schemas.openxmlformats.org/officeDocument/2006/relationships" rot="180" type="chevron" r:blip="">
                <dgm:adjLst>
                  <dgm:adj idx="1" val="0.4"/>
                </dgm:adjLst>
              </dgm:shape>
            </dgm:else>
          </dgm:choose>
          <dgm:presOf/>
          <dgm:constrLst/>
        </dgm:layoutNode>
        <dgm:layoutNode name="txNode" styleLbl="fgAcc1">
          <dgm:varLst>
            <dgm:bulletEnabled val="1"/>
          </dgm:varLst>
          <dgm:alg type="tx"/>
          <dgm:shape xmlns:r="http://schemas.openxmlformats.org/officeDocument/2006/relationships" type="roundRect" r:blip="">
            <dgm:adjLst>
              <dgm:adj idx="1" val="0.1"/>
            </dgm:adjLst>
          </dgm:shape>
          <dgm:presOf axis="desOrSelf" ptType="node"/>
          <dgm:ruleLst>
            <dgm:rule type="primFontSz" val="5" fact="NaN" max="NaN"/>
          </dgm:ruleLst>
        </dgm:layoutNode>
      </dgm:layoutNode>
      <dgm:forEach name="Name11" axis="followSib" ptType="sibTrans" cnt="1">
        <dgm:layoutNode name="compositeSpace">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8" Type="http://schemas.openxmlformats.org/officeDocument/2006/relationships/image" Target="../media/image45.emf"/><Relationship Id="rId3" Type="http://schemas.openxmlformats.org/officeDocument/2006/relationships/image" Target="../media/image40.emf"/><Relationship Id="rId7" Type="http://schemas.openxmlformats.org/officeDocument/2006/relationships/image" Target="../media/image44.emf"/><Relationship Id="rId12" Type="http://schemas.openxmlformats.org/officeDocument/2006/relationships/image" Target="../media/image49.emf"/><Relationship Id="rId2" Type="http://schemas.openxmlformats.org/officeDocument/2006/relationships/image" Target="../media/image39.emf"/><Relationship Id="rId1" Type="http://schemas.openxmlformats.org/officeDocument/2006/relationships/image" Target="../media/image38.wmf"/><Relationship Id="rId6" Type="http://schemas.openxmlformats.org/officeDocument/2006/relationships/image" Target="../media/image43.wmf"/><Relationship Id="rId11" Type="http://schemas.openxmlformats.org/officeDocument/2006/relationships/image" Target="../media/image48.emf"/><Relationship Id="rId5" Type="http://schemas.openxmlformats.org/officeDocument/2006/relationships/image" Target="../media/image42.wmf"/><Relationship Id="rId10" Type="http://schemas.openxmlformats.org/officeDocument/2006/relationships/image" Target="../media/image47.emf"/><Relationship Id="rId4" Type="http://schemas.openxmlformats.org/officeDocument/2006/relationships/image" Target="../media/image41.emf"/><Relationship Id="rId9" Type="http://schemas.openxmlformats.org/officeDocument/2006/relationships/image" Target="../media/image4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91"/>
          </a:xfrm>
          <a:prstGeom prst="rect">
            <a:avLst/>
          </a:prstGeom>
        </p:spPr>
        <p:txBody>
          <a:bodyPr vert="horz" lIns="92162" tIns="46081" rIns="92162" bIns="46081" rtlCol="0"/>
          <a:lstStyle>
            <a:lvl1pPr algn="l">
              <a:defRPr sz="1200"/>
            </a:lvl1pPr>
          </a:lstStyle>
          <a:p>
            <a:endParaRPr lang="en-ZA"/>
          </a:p>
        </p:txBody>
      </p:sp>
      <p:sp>
        <p:nvSpPr>
          <p:cNvPr id="3" name="Date Placeholder 2"/>
          <p:cNvSpPr>
            <a:spLocks noGrp="1"/>
          </p:cNvSpPr>
          <p:nvPr>
            <p:ph type="dt" sz="quarter" idx="1"/>
          </p:nvPr>
        </p:nvSpPr>
        <p:spPr>
          <a:xfrm>
            <a:off x="3850443" y="0"/>
            <a:ext cx="2945659" cy="496491"/>
          </a:xfrm>
          <a:prstGeom prst="rect">
            <a:avLst/>
          </a:prstGeom>
        </p:spPr>
        <p:txBody>
          <a:bodyPr vert="horz" lIns="92162" tIns="46081" rIns="92162" bIns="46081" rtlCol="0"/>
          <a:lstStyle>
            <a:lvl1pPr algn="r">
              <a:defRPr sz="1200"/>
            </a:lvl1pPr>
          </a:lstStyle>
          <a:p>
            <a:fld id="{0D2436C3-F297-4507-AD6A-42E143A858E3}" type="datetimeFigureOut">
              <a:rPr lang="en-ZA" smtClean="0"/>
              <a:pPr/>
              <a:t>2021/04/21</a:t>
            </a:fld>
            <a:endParaRPr lang="en-ZA"/>
          </a:p>
        </p:txBody>
      </p:sp>
      <p:sp>
        <p:nvSpPr>
          <p:cNvPr id="4" name="Footer Placeholder 3"/>
          <p:cNvSpPr>
            <a:spLocks noGrp="1"/>
          </p:cNvSpPr>
          <p:nvPr>
            <p:ph type="ftr" sz="quarter" idx="2"/>
          </p:nvPr>
        </p:nvSpPr>
        <p:spPr>
          <a:xfrm>
            <a:off x="0" y="9431599"/>
            <a:ext cx="2945659" cy="496491"/>
          </a:xfrm>
          <a:prstGeom prst="rect">
            <a:avLst/>
          </a:prstGeom>
        </p:spPr>
        <p:txBody>
          <a:bodyPr vert="horz" lIns="92162" tIns="46081" rIns="92162" bIns="46081" rtlCol="0" anchor="b"/>
          <a:lstStyle>
            <a:lvl1pPr algn="l">
              <a:defRPr sz="1200"/>
            </a:lvl1pPr>
          </a:lstStyle>
          <a:p>
            <a:endParaRPr lang="en-ZA"/>
          </a:p>
        </p:txBody>
      </p:sp>
      <p:sp>
        <p:nvSpPr>
          <p:cNvPr id="5" name="Slide Number Placeholder 4"/>
          <p:cNvSpPr>
            <a:spLocks noGrp="1"/>
          </p:cNvSpPr>
          <p:nvPr>
            <p:ph type="sldNum" sz="quarter" idx="3"/>
          </p:nvPr>
        </p:nvSpPr>
        <p:spPr>
          <a:xfrm>
            <a:off x="3850443" y="9431599"/>
            <a:ext cx="2945659" cy="496491"/>
          </a:xfrm>
          <a:prstGeom prst="rect">
            <a:avLst/>
          </a:prstGeom>
        </p:spPr>
        <p:txBody>
          <a:bodyPr vert="horz" lIns="92162" tIns="46081" rIns="92162" bIns="46081" rtlCol="0" anchor="b"/>
          <a:lstStyle>
            <a:lvl1pPr algn="r">
              <a:defRPr sz="1200"/>
            </a:lvl1pPr>
          </a:lstStyle>
          <a:p>
            <a:fld id="{971787A3-EB87-4540-80C9-A55CA918FEAE}" type="slidenum">
              <a:rPr lang="en-ZA" smtClean="0"/>
              <a:pPr/>
              <a:t>‹#›</a:t>
            </a:fld>
            <a:endParaRPr lang="en-ZA"/>
          </a:p>
        </p:txBody>
      </p:sp>
    </p:spTree>
    <p:extLst>
      <p:ext uri="{BB962C8B-B14F-4D97-AF65-F5344CB8AC3E}">
        <p14:creationId xmlns:p14="http://schemas.microsoft.com/office/powerpoint/2010/main" val="14908405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91"/>
          </a:xfrm>
          <a:prstGeom prst="rect">
            <a:avLst/>
          </a:prstGeom>
        </p:spPr>
        <p:txBody>
          <a:bodyPr vert="horz" lIns="92162" tIns="46081" rIns="92162" bIns="46081" rtlCol="0"/>
          <a:lstStyle>
            <a:lvl1pPr algn="l">
              <a:defRPr sz="1200"/>
            </a:lvl1pPr>
          </a:lstStyle>
          <a:p>
            <a:endParaRPr lang="en-ZA"/>
          </a:p>
        </p:txBody>
      </p:sp>
      <p:sp>
        <p:nvSpPr>
          <p:cNvPr id="3" name="Date Placeholder 2"/>
          <p:cNvSpPr>
            <a:spLocks noGrp="1"/>
          </p:cNvSpPr>
          <p:nvPr>
            <p:ph type="dt" idx="1"/>
          </p:nvPr>
        </p:nvSpPr>
        <p:spPr>
          <a:xfrm>
            <a:off x="3850443" y="0"/>
            <a:ext cx="2945659" cy="496491"/>
          </a:xfrm>
          <a:prstGeom prst="rect">
            <a:avLst/>
          </a:prstGeom>
        </p:spPr>
        <p:txBody>
          <a:bodyPr vert="horz" lIns="92162" tIns="46081" rIns="92162" bIns="46081" rtlCol="0"/>
          <a:lstStyle>
            <a:lvl1pPr algn="r">
              <a:defRPr sz="1200"/>
            </a:lvl1pPr>
          </a:lstStyle>
          <a:p>
            <a:fld id="{BE7D700E-0E32-497F-85DE-E2CB7C14ACE5}" type="datetimeFigureOut">
              <a:rPr lang="en-ZA" smtClean="0"/>
              <a:pPr/>
              <a:t>2021/04/21</a:t>
            </a:fld>
            <a:endParaRPr lang="en-ZA"/>
          </a:p>
        </p:txBody>
      </p:sp>
      <p:sp>
        <p:nvSpPr>
          <p:cNvPr id="4" name="Slide Image Placeholder 3"/>
          <p:cNvSpPr>
            <a:spLocks noGrp="1" noRot="1" noChangeAspect="1"/>
          </p:cNvSpPr>
          <p:nvPr>
            <p:ph type="sldImg" idx="2"/>
          </p:nvPr>
        </p:nvSpPr>
        <p:spPr>
          <a:xfrm>
            <a:off x="915988" y="744538"/>
            <a:ext cx="4965700" cy="3724275"/>
          </a:xfrm>
          <a:prstGeom prst="rect">
            <a:avLst/>
          </a:prstGeom>
          <a:noFill/>
          <a:ln w="12700">
            <a:solidFill>
              <a:prstClr val="black"/>
            </a:solidFill>
          </a:ln>
        </p:spPr>
        <p:txBody>
          <a:bodyPr vert="horz" lIns="92162" tIns="46081" rIns="92162" bIns="46081" rtlCol="0" anchor="ctr"/>
          <a:lstStyle/>
          <a:p>
            <a:endParaRPr lang="en-ZA"/>
          </a:p>
        </p:txBody>
      </p:sp>
      <p:sp>
        <p:nvSpPr>
          <p:cNvPr id="5" name="Notes Placeholder 4"/>
          <p:cNvSpPr>
            <a:spLocks noGrp="1"/>
          </p:cNvSpPr>
          <p:nvPr>
            <p:ph type="body" sz="quarter" idx="3"/>
          </p:nvPr>
        </p:nvSpPr>
        <p:spPr>
          <a:xfrm>
            <a:off x="679768" y="4716662"/>
            <a:ext cx="5438140" cy="4468416"/>
          </a:xfrm>
          <a:prstGeom prst="rect">
            <a:avLst/>
          </a:prstGeom>
        </p:spPr>
        <p:txBody>
          <a:bodyPr vert="horz" lIns="92162" tIns="46081" rIns="92162" bIns="4608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9431599"/>
            <a:ext cx="2945659" cy="496491"/>
          </a:xfrm>
          <a:prstGeom prst="rect">
            <a:avLst/>
          </a:prstGeom>
        </p:spPr>
        <p:txBody>
          <a:bodyPr vert="horz" lIns="92162" tIns="46081" rIns="92162" bIns="46081" rtlCol="0" anchor="b"/>
          <a:lstStyle>
            <a:lvl1pPr algn="l">
              <a:defRPr sz="1200"/>
            </a:lvl1pPr>
          </a:lstStyle>
          <a:p>
            <a:endParaRPr lang="en-ZA"/>
          </a:p>
        </p:txBody>
      </p:sp>
      <p:sp>
        <p:nvSpPr>
          <p:cNvPr id="7" name="Slide Number Placeholder 6"/>
          <p:cNvSpPr>
            <a:spLocks noGrp="1"/>
          </p:cNvSpPr>
          <p:nvPr>
            <p:ph type="sldNum" sz="quarter" idx="5"/>
          </p:nvPr>
        </p:nvSpPr>
        <p:spPr>
          <a:xfrm>
            <a:off x="3850443" y="9431599"/>
            <a:ext cx="2945659" cy="496491"/>
          </a:xfrm>
          <a:prstGeom prst="rect">
            <a:avLst/>
          </a:prstGeom>
        </p:spPr>
        <p:txBody>
          <a:bodyPr vert="horz" lIns="92162" tIns="46081" rIns="92162" bIns="46081" rtlCol="0" anchor="b"/>
          <a:lstStyle>
            <a:lvl1pPr algn="r">
              <a:defRPr sz="1200"/>
            </a:lvl1pPr>
          </a:lstStyle>
          <a:p>
            <a:fld id="{9375EAEA-ECB5-438F-8F0C-E412682027A3}" type="slidenum">
              <a:rPr lang="en-ZA" smtClean="0"/>
              <a:pPr/>
              <a:t>‹#›</a:t>
            </a:fld>
            <a:endParaRPr lang="en-ZA"/>
          </a:p>
        </p:txBody>
      </p:sp>
    </p:spTree>
    <p:extLst>
      <p:ext uri="{BB962C8B-B14F-4D97-AF65-F5344CB8AC3E}">
        <p14:creationId xmlns:p14="http://schemas.microsoft.com/office/powerpoint/2010/main" val="7045616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bwMode="auto">
          <a:noFill/>
          <a:ln>
            <a:solidFill>
              <a:srgbClr val="000000"/>
            </a:solidFill>
            <a:miter lim="800000"/>
            <a:headEnd/>
            <a:tailEnd/>
          </a:ln>
        </p:spPr>
      </p:sp>
      <p:sp>
        <p:nvSpPr>
          <p:cNvPr id="1198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ZA" altLang="en-US" dirty="0"/>
          </a:p>
        </p:txBody>
      </p:sp>
      <p:sp>
        <p:nvSpPr>
          <p:cNvPr id="419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9DA3FB7-BD1B-4C42-8790-3711E741D11E}" type="slidenum">
              <a:rPr lang="en-ZA" smtClean="0">
                <a:solidFill>
                  <a:prstClr val="black"/>
                </a:solidFill>
              </a:rPr>
              <a:pPr fontAlgn="base">
                <a:spcBef>
                  <a:spcPct val="0"/>
                </a:spcBef>
                <a:spcAft>
                  <a:spcPct val="0"/>
                </a:spcAft>
                <a:defRPr/>
              </a:pPr>
              <a:t>1</a:t>
            </a:fld>
            <a:endParaRPr lang="en-ZA" dirty="0">
              <a:solidFill>
                <a:prstClr val="black"/>
              </a:solidFill>
            </a:endParaRPr>
          </a:p>
        </p:txBody>
      </p:sp>
    </p:spTree>
    <p:extLst>
      <p:ext uri="{BB962C8B-B14F-4D97-AF65-F5344CB8AC3E}">
        <p14:creationId xmlns:p14="http://schemas.microsoft.com/office/powerpoint/2010/main" val="7286098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The teacher did see the answer only, not the procedure.</a:t>
            </a:r>
          </a:p>
          <a:p>
            <a:r>
              <a:rPr kumimoji="1" lang="en-US" altLang="ja-JP" dirty="0"/>
              <a:t>Obviously they don’t manage the breaking down strategy properly.</a:t>
            </a:r>
          </a:p>
          <a:p>
            <a:r>
              <a:rPr kumimoji="1" lang="en-US" altLang="ja-JP" dirty="0"/>
              <a:t>If these works are credited, how you strengthen their understanding of the strategy?  </a:t>
            </a:r>
            <a:endParaRPr kumimoji="1" lang="ja-JP" altLang="en-US" dirty="0"/>
          </a:p>
        </p:txBody>
      </p:sp>
      <p:sp>
        <p:nvSpPr>
          <p:cNvPr id="4" name="スライド番号プレースホルダー 3"/>
          <p:cNvSpPr>
            <a:spLocks noGrp="1"/>
          </p:cNvSpPr>
          <p:nvPr>
            <p:ph type="sldNum" sz="quarter" idx="5"/>
          </p:nvPr>
        </p:nvSpPr>
        <p:spPr/>
        <p:txBody>
          <a:bodyPr/>
          <a:lstStyle/>
          <a:p>
            <a:fld id="{1C3D7CDD-8960-4870-A472-591E46B5BCE0}" type="slidenum">
              <a:rPr lang="en-ZA" smtClean="0"/>
              <a:t>5</a:t>
            </a:fld>
            <a:endParaRPr lang="en-ZA"/>
          </a:p>
        </p:txBody>
      </p:sp>
    </p:spTree>
    <p:extLst>
      <p:ext uri="{BB962C8B-B14F-4D97-AF65-F5344CB8AC3E}">
        <p14:creationId xmlns:p14="http://schemas.microsoft.com/office/powerpoint/2010/main" val="30504905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b="1" dirty="0"/>
              <a:t>*** If the learner is extremely weak, then we will need go deeper by looking at the previous grade knowledge and skills and teach back.</a:t>
            </a:r>
          </a:p>
        </p:txBody>
      </p:sp>
      <p:sp>
        <p:nvSpPr>
          <p:cNvPr id="4" name="Slide Number Placeholder 3"/>
          <p:cNvSpPr>
            <a:spLocks noGrp="1"/>
          </p:cNvSpPr>
          <p:nvPr>
            <p:ph type="sldNum" sz="quarter" idx="5"/>
          </p:nvPr>
        </p:nvSpPr>
        <p:spPr/>
        <p:txBody>
          <a:bodyPr/>
          <a:lstStyle/>
          <a:p>
            <a:fld id="{9375EAEA-ECB5-438F-8F0C-E412682027A3}" type="slidenum">
              <a:rPr lang="en-ZA" smtClean="0"/>
              <a:pPr/>
              <a:t>6</a:t>
            </a:fld>
            <a:endParaRPr lang="en-ZA"/>
          </a:p>
        </p:txBody>
      </p:sp>
    </p:spTree>
    <p:extLst>
      <p:ext uri="{BB962C8B-B14F-4D97-AF65-F5344CB8AC3E}">
        <p14:creationId xmlns:p14="http://schemas.microsoft.com/office/powerpoint/2010/main" val="32522887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8D2766-C49B-4C1A-9FEE-6F146754B02B}" type="slidenum">
              <a:rPr lang="en-US" smtClean="0"/>
              <a:t>8</a:t>
            </a:fld>
            <a:endParaRPr lang="en-US"/>
          </a:p>
        </p:txBody>
      </p:sp>
    </p:spTree>
    <p:extLst>
      <p:ext uri="{BB962C8B-B14F-4D97-AF65-F5344CB8AC3E}">
        <p14:creationId xmlns:p14="http://schemas.microsoft.com/office/powerpoint/2010/main" val="16860893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75EAEA-ECB5-438F-8F0C-E412682027A3}" type="slidenum">
              <a:rPr kumimoji="0" lang="en-Z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Z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907297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SAMPLING : Proportional to PED. 10   learners per sample school.    Q1-3 = 75%    and    Q4-5 = 25%</a:t>
            </a:r>
          </a:p>
        </p:txBody>
      </p:sp>
      <p:sp>
        <p:nvSpPr>
          <p:cNvPr id="4" name="Slide Number Placeholder 3"/>
          <p:cNvSpPr>
            <a:spLocks noGrp="1"/>
          </p:cNvSpPr>
          <p:nvPr>
            <p:ph type="sldNum" sz="quarter" idx="5"/>
          </p:nvPr>
        </p:nvSpPr>
        <p:spPr/>
        <p:txBody>
          <a:bodyPr/>
          <a:lstStyle/>
          <a:p>
            <a:fld id="{9375EAEA-ECB5-438F-8F0C-E412682027A3}" type="slidenum">
              <a:rPr lang="en-ZA" smtClean="0"/>
              <a:pPr/>
              <a:t>16</a:t>
            </a:fld>
            <a:endParaRPr lang="en-ZA"/>
          </a:p>
        </p:txBody>
      </p:sp>
    </p:spTree>
    <p:extLst>
      <p:ext uri="{BB962C8B-B14F-4D97-AF65-F5344CB8AC3E}">
        <p14:creationId xmlns:p14="http://schemas.microsoft.com/office/powerpoint/2010/main" val="10390658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75EAEA-ECB5-438F-8F0C-E412682027A3}" type="slidenum">
              <a:rPr kumimoji="0" lang="en-Z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Z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946745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10"/>
          </p:nvPr>
        </p:nvSpPr>
        <p:spPr/>
        <p:txBody>
          <a:bodyPr/>
          <a:lstStyle/>
          <a:p>
            <a:pPr defTabSz="921624">
              <a:defRPr/>
            </a:pPr>
            <a:fld id="{9375EAEA-ECB5-438F-8F0C-E412682027A3}" type="slidenum">
              <a:rPr lang="en-ZA">
                <a:solidFill>
                  <a:prstClr val="black"/>
                </a:solidFill>
                <a:latin typeface="Calibri"/>
              </a:rPr>
              <a:pPr defTabSz="921624">
                <a:defRPr/>
              </a:pPr>
              <a:t>21</a:t>
            </a:fld>
            <a:endParaRPr lang="en-ZA">
              <a:solidFill>
                <a:prstClr val="black"/>
              </a:solidFill>
              <a:latin typeface="Calibri"/>
            </a:endParaRPr>
          </a:p>
        </p:txBody>
      </p:sp>
    </p:spTree>
    <p:extLst>
      <p:ext uri="{BB962C8B-B14F-4D97-AF65-F5344CB8AC3E}">
        <p14:creationId xmlns:p14="http://schemas.microsoft.com/office/powerpoint/2010/main" val="15230097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88840"/>
            <a:ext cx="7772400" cy="1470025"/>
          </a:xfrm>
        </p:spPr>
        <p:txBody>
          <a:bodyPr/>
          <a:lstStyle/>
          <a:p>
            <a:r>
              <a:rPr lang="en-US"/>
              <a:t>Click to edit Master title style</a:t>
            </a:r>
            <a:endParaRPr lang="en-ZA"/>
          </a:p>
        </p:txBody>
      </p:sp>
      <p:sp>
        <p:nvSpPr>
          <p:cNvPr id="3" name="Subtitle 2"/>
          <p:cNvSpPr>
            <a:spLocks noGrp="1"/>
          </p:cNvSpPr>
          <p:nvPr>
            <p:ph type="subTitle" idx="1"/>
          </p:nvPr>
        </p:nvSpPr>
        <p:spPr>
          <a:xfrm>
            <a:off x="1371600" y="3573016"/>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ZA"/>
          </a:p>
        </p:txBody>
      </p:sp>
    </p:spTree>
    <p:extLst>
      <p:ext uri="{BB962C8B-B14F-4D97-AF65-F5344CB8AC3E}">
        <p14:creationId xmlns:p14="http://schemas.microsoft.com/office/powerpoint/2010/main" val="14544209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Tree>
    <p:extLst>
      <p:ext uri="{BB962C8B-B14F-4D97-AF65-F5344CB8AC3E}">
        <p14:creationId xmlns:p14="http://schemas.microsoft.com/office/powerpoint/2010/main" val="40214401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70741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Tree>
    <p:extLst>
      <p:ext uri="{BB962C8B-B14F-4D97-AF65-F5344CB8AC3E}">
        <p14:creationId xmlns:p14="http://schemas.microsoft.com/office/powerpoint/2010/main" val="11351470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4645027"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Tree>
    <p:extLst>
      <p:ext uri="{BB962C8B-B14F-4D97-AF65-F5344CB8AC3E}">
        <p14:creationId xmlns:p14="http://schemas.microsoft.com/office/powerpoint/2010/main" val="36463791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Date Placeholder 2"/>
          <p:cNvSpPr>
            <a:spLocks noGrp="1"/>
          </p:cNvSpPr>
          <p:nvPr>
            <p:ph type="dt" sz="half" idx="10"/>
          </p:nvPr>
        </p:nvSpPr>
        <p:spPr/>
        <p:txBody>
          <a:bodyPr/>
          <a:lstStyle/>
          <a:p>
            <a:fld id="{A5E91D56-F3D6-4C57-902C-021CF4EA8EF7}" type="datetimeFigureOut">
              <a:rPr lang="en-ZA" smtClean="0"/>
              <a:pPr/>
              <a:t>2021/04/21</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E2C0AE55-7E06-4976-960B-3D98813CB3CF}" type="slidenum">
              <a:rPr lang="en-ZA" smtClean="0"/>
              <a:pPr/>
              <a:t>‹#›</a:t>
            </a:fld>
            <a:endParaRPr lang="en-ZA"/>
          </a:p>
        </p:txBody>
      </p:sp>
    </p:spTree>
    <p:extLst>
      <p:ext uri="{BB962C8B-B14F-4D97-AF65-F5344CB8AC3E}">
        <p14:creationId xmlns:p14="http://schemas.microsoft.com/office/powerpoint/2010/main" val="10174898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E91D56-F3D6-4C57-902C-021CF4EA8EF7}" type="datetimeFigureOut">
              <a:rPr lang="en-ZA" smtClean="0"/>
              <a:pPr/>
              <a:t>2021/04/21</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E2C0AE55-7E06-4976-960B-3D98813CB3CF}" type="slidenum">
              <a:rPr lang="en-ZA" smtClean="0"/>
              <a:pPr/>
              <a:t>‹#›</a:t>
            </a:fld>
            <a:endParaRPr lang="en-ZA"/>
          </a:p>
        </p:txBody>
      </p:sp>
    </p:spTree>
    <p:extLst>
      <p:ext uri="{BB962C8B-B14F-4D97-AF65-F5344CB8AC3E}">
        <p14:creationId xmlns:p14="http://schemas.microsoft.com/office/powerpoint/2010/main" val="10249218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5E91D56-F3D6-4C57-902C-021CF4EA8EF7}" type="datetimeFigureOut">
              <a:rPr lang="en-ZA" smtClean="0"/>
              <a:pPr/>
              <a:t>2021/04/21</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E2C0AE55-7E06-4976-960B-3D98813CB3CF}" type="slidenum">
              <a:rPr lang="en-ZA" smtClean="0"/>
              <a:pPr/>
              <a:t>‹#›</a:t>
            </a:fld>
            <a:endParaRPr lang="en-ZA"/>
          </a:p>
        </p:txBody>
      </p:sp>
    </p:spTree>
    <p:extLst>
      <p:ext uri="{BB962C8B-B14F-4D97-AF65-F5344CB8AC3E}">
        <p14:creationId xmlns:p14="http://schemas.microsoft.com/office/powerpoint/2010/main" val="40250318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9"/>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ZA"/>
          </a:p>
        </p:txBody>
      </p:sp>
      <p:sp>
        <p:nvSpPr>
          <p:cNvPr id="4" name="Text Placeholder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5E91D56-F3D6-4C57-902C-021CF4EA8EF7}" type="datetimeFigureOut">
              <a:rPr lang="en-ZA" smtClean="0"/>
              <a:pPr/>
              <a:t>2021/04/21</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E2C0AE55-7E06-4976-960B-3D98813CB3CF}" type="slidenum">
              <a:rPr lang="en-ZA" smtClean="0"/>
              <a:pPr/>
              <a:t>‹#›</a:t>
            </a:fld>
            <a:endParaRPr lang="en-ZA"/>
          </a:p>
        </p:txBody>
      </p:sp>
    </p:spTree>
    <p:extLst>
      <p:ext uri="{BB962C8B-B14F-4D97-AF65-F5344CB8AC3E}">
        <p14:creationId xmlns:p14="http://schemas.microsoft.com/office/powerpoint/2010/main" val="29152740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p>
            <a:fld id="{A5E91D56-F3D6-4C57-902C-021CF4EA8EF7}" type="datetimeFigureOut">
              <a:rPr lang="en-ZA" smtClean="0"/>
              <a:pPr/>
              <a:t>2021/04/21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E2C0AE55-7E06-4976-960B-3D98813CB3CF}" type="slidenum">
              <a:rPr lang="en-ZA" smtClean="0"/>
              <a:pPr/>
              <a:t>‹#›</a:t>
            </a:fld>
            <a:endParaRPr lang="en-ZA"/>
          </a:p>
        </p:txBody>
      </p:sp>
    </p:spTree>
    <p:extLst>
      <p:ext uri="{BB962C8B-B14F-4D97-AF65-F5344CB8AC3E}">
        <p14:creationId xmlns:p14="http://schemas.microsoft.com/office/powerpoint/2010/main" val="34592490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p>
            <a:fld id="{A5E91D56-F3D6-4C57-902C-021CF4EA8EF7}" type="datetimeFigureOut">
              <a:rPr lang="en-ZA" smtClean="0"/>
              <a:pPr/>
              <a:t>2021/04/21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E2C0AE55-7E06-4976-960B-3D98813CB3CF}" type="slidenum">
              <a:rPr lang="en-ZA" smtClean="0"/>
              <a:pPr/>
              <a:t>‹#›</a:t>
            </a:fld>
            <a:endParaRPr lang="en-ZA"/>
          </a:p>
        </p:txBody>
      </p:sp>
    </p:spTree>
    <p:extLst>
      <p:ext uri="{BB962C8B-B14F-4D97-AF65-F5344CB8AC3E}">
        <p14:creationId xmlns:p14="http://schemas.microsoft.com/office/powerpoint/2010/main" val="10103637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DC182-A845-402A-9194-717FD3322B57}"/>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ZA"/>
          </a:p>
        </p:txBody>
      </p:sp>
      <p:sp>
        <p:nvSpPr>
          <p:cNvPr id="3" name="Text Placeholder 2">
            <a:extLst>
              <a:ext uri="{FF2B5EF4-FFF2-40B4-BE49-F238E27FC236}">
                <a16:creationId xmlns:a16="http://schemas.microsoft.com/office/drawing/2014/main" id="{C4E852B7-1F02-4C67-8792-60B22E8DFC19}"/>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FBF78C5-368D-4C0F-A8A2-D509049D0C58}"/>
              </a:ext>
            </a:extLst>
          </p:cNvPr>
          <p:cNvSpPr>
            <a:spLocks noGrp="1"/>
          </p:cNvSpPr>
          <p:nvPr>
            <p:ph type="dt" sz="half" idx="10"/>
          </p:nvPr>
        </p:nvSpPr>
        <p:spPr/>
        <p:txBody>
          <a:bodyPr/>
          <a:lstStyle/>
          <a:p>
            <a:fld id="{F0D06F57-31A7-4C4A-90E5-28FCE73CF8AD}" type="datetimeFigureOut">
              <a:rPr lang="en-ZA" smtClean="0"/>
              <a:t>2021/04/21</a:t>
            </a:fld>
            <a:endParaRPr lang="en-ZA"/>
          </a:p>
        </p:txBody>
      </p:sp>
      <p:sp>
        <p:nvSpPr>
          <p:cNvPr id="5" name="Footer Placeholder 4">
            <a:extLst>
              <a:ext uri="{FF2B5EF4-FFF2-40B4-BE49-F238E27FC236}">
                <a16:creationId xmlns:a16="http://schemas.microsoft.com/office/drawing/2014/main" id="{99E1E6DA-5722-4856-92AA-DDBB687094DF}"/>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E2386545-BD68-4652-8C15-0BBC7E838368}"/>
              </a:ext>
            </a:extLst>
          </p:cNvPr>
          <p:cNvSpPr>
            <a:spLocks noGrp="1"/>
          </p:cNvSpPr>
          <p:nvPr>
            <p:ph type="sldNum" sz="quarter" idx="12"/>
          </p:nvPr>
        </p:nvSpPr>
        <p:spPr/>
        <p:txBody>
          <a:bodyPr/>
          <a:lstStyle/>
          <a:p>
            <a:fld id="{C1359EB6-68B4-4021-BF92-962BE643B341}" type="slidenum">
              <a:rPr lang="en-ZA" smtClean="0"/>
              <a:t>‹#›</a:t>
            </a:fld>
            <a:endParaRPr lang="en-ZA"/>
          </a:p>
        </p:txBody>
      </p:sp>
      <p:pic>
        <p:nvPicPr>
          <p:cNvPr id="11" name="Picture 10">
            <a:extLst>
              <a:ext uri="{FF2B5EF4-FFF2-40B4-BE49-F238E27FC236}">
                <a16:creationId xmlns:a16="http://schemas.microsoft.com/office/drawing/2014/main" id="{860082AE-1E5B-4E05-8E31-5EEC720FA5ED}"/>
              </a:ext>
            </a:extLst>
          </p:cNvPr>
          <p:cNvPicPr>
            <a:picLocks noChangeAspect="1"/>
          </p:cNvPicPr>
          <p:nvPr userDrawn="1"/>
        </p:nvPicPr>
        <p:blipFill>
          <a:blip r:embed="rId2"/>
          <a:stretch>
            <a:fillRect/>
          </a:stretch>
        </p:blipFill>
        <p:spPr>
          <a:xfrm>
            <a:off x="0" y="6074979"/>
            <a:ext cx="9144000" cy="793530"/>
          </a:xfrm>
          <a:prstGeom prst="rect">
            <a:avLst/>
          </a:prstGeom>
        </p:spPr>
      </p:pic>
      <p:grpSp>
        <p:nvGrpSpPr>
          <p:cNvPr id="12" name="Group 11">
            <a:extLst>
              <a:ext uri="{FF2B5EF4-FFF2-40B4-BE49-F238E27FC236}">
                <a16:creationId xmlns:a16="http://schemas.microsoft.com/office/drawing/2014/main" id="{C6301C0A-666C-4E24-9727-AAE1759C579E}"/>
              </a:ext>
            </a:extLst>
          </p:cNvPr>
          <p:cNvGrpSpPr/>
          <p:nvPr userDrawn="1"/>
        </p:nvGrpSpPr>
        <p:grpSpPr>
          <a:xfrm>
            <a:off x="8421938" y="6286006"/>
            <a:ext cx="442913" cy="507072"/>
            <a:chOff x="11229251" y="6286006"/>
            <a:chExt cx="590550" cy="507072"/>
          </a:xfrm>
        </p:grpSpPr>
        <p:pic>
          <p:nvPicPr>
            <p:cNvPr id="13" name="Graphic 12">
              <a:extLst>
                <a:ext uri="{FF2B5EF4-FFF2-40B4-BE49-F238E27FC236}">
                  <a16:creationId xmlns:a16="http://schemas.microsoft.com/office/drawing/2014/main" id="{8F69D660-0122-4200-91B4-8639A1423D02}"/>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11229251" y="6286006"/>
              <a:ext cx="590550" cy="371475"/>
            </a:xfrm>
            <a:prstGeom prst="rect">
              <a:avLst/>
            </a:prstGeom>
          </p:spPr>
        </p:pic>
        <p:sp>
          <p:nvSpPr>
            <p:cNvPr id="14" name="TextBox 13">
              <a:extLst>
                <a:ext uri="{FF2B5EF4-FFF2-40B4-BE49-F238E27FC236}">
                  <a16:creationId xmlns:a16="http://schemas.microsoft.com/office/drawing/2014/main" id="{E365B0DD-8476-4F7E-BD0D-2EB1535FF105}"/>
                </a:ext>
              </a:extLst>
            </p:cNvPr>
            <p:cNvSpPr txBox="1"/>
            <p:nvPr/>
          </p:nvSpPr>
          <p:spPr>
            <a:xfrm>
              <a:off x="11499761" y="6331413"/>
              <a:ext cx="208369" cy="461665"/>
            </a:xfrm>
            <a:prstGeom prst="rect">
              <a:avLst/>
            </a:prstGeom>
            <a:noFill/>
          </p:spPr>
          <p:txBody>
            <a:bodyPr wrap="square" rtlCol="0">
              <a:spAutoFit/>
            </a:bodyPr>
            <a:lstStyle/>
            <a:p>
              <a:r>
                <a:rPr lang="en-US" sz="1200" dirty="0">
                  <a:solidFill>
                    <a:schemeClr val="bg1"/>
                  </a:solidFill>
                  <a:latin typeface="Bebas Neue Regular"/>
                </a:rPr>
                <a:t>2</a:t>
              </a:r>
            </a:p>
            <a:p>
              <a:endParaRPr lang="en-ZA" sz="1200" dirty="0">
                <a:solidFill>
                  <a:schemeClr val="bg1"/>
                </a:solidFill>
                <a:latin typeface="Bebas Neue Regular"/>
              </a:endParaRPr>
            </a:p>
          </p:txBody>
        </p:sp>
      </p:grpSp>
    </p:spTree>
    <p:extLst>
      <p:ext uri="{BB962C8B-B14F-4D97-AF65-F5344CB8AC3E}">
        <p14:creationId xmlns:p14="http://schemas.microsoft.com/office/powerpoint/2010/main" val="3579239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E91D56-F3D6-4C57-902C-021CF4EA8EF7}" type="datetimeFigureOut">
              <a:rPr lang="en-ZA" smtClean="0"/>
              <a:pPr/>
              <a:t>2021/04/21</a:t>
            </a:fld>
            <a:endParaRPr lang="en-ZA"/>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C0AE55-7E06-4976-960B-3D98813CB3CF}" type="slidenum">
              <a:rPr lang="en-ZA" smtClean="0"/>
              <a:pPr/>
              <a:t>‹#›</a:t>
            </a:fld>
            <a:endParaRPr lang="en-ZA"/>
          </a:p>
        </p:txBody>
      </p:sp>
    </p:spTree>
    <p:extLst>
      <p:ext uri="{BB962C8B-B14F-4D97-AF65-F5344CB8AC3E}">
        <p14:creationId xmlns:p14="http://schemas.microsoft.com/office/powerpoint/2010/main" val="4810298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6.w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diagramData" Target="../diagrams/data1.xml"/><Relationship Id="rId13" Type="http://schemas.openxmlformats.org/officeDocument/2006/relationships/image" Target="../media/image14.jpeg"/><Relationship Id="rId18" Type="http://schemas.openxmlformats.org/officeDocument/2006/relationships/image" Target="../media/image18.png"/><Relationship Id="rId3" Type="http://schemas.openxmlformats.org/officeDocument/2006/relationships/image" Target="../media/image11.png"/><Relationship Id="rId21" Type="http://schemas.openxmlformats.org/officeDocument/2006/relationships/image" Target="../media/image27.svg"/><Relationship Id="rId7" Type="http://schemas.openxmlformats.org/officeDocument/2006/relationships/image" Target="../media/image18.svg"/><Relationship Id="rId12" Type="http://schemas.microsoft.com/office/2007/relationships/diagramDrawing" Target="../diagrams/drawing1.xml"/><Relationship Id="rId17" Type="http://schemas.openxmlformats.org/officeDocument/2006/relationships/image" Target="../media/image17.jpeg"/><Relationship Id="rId2" Type="http://schemas.openxmlformats.org/officeDocument/2006/relationships/notesSlide" Target="../notesSlides/notesSlide4.xml"/><Relationship Id="rId16" Type="http://schemas.openxmlformats.org/officeDocument/2006/relationships/image" Target="../media/image16.png"/><Relationship Id="rId20" Type="http://schemas.openxmlformats.org/officeDocument/2006/relationships/image" Target="../media/image19.png"/><Relationship Id="rId1" Type="http://schemas.openxmlformats.org/officeDocument/2006/relationships/slideLayout" Target="../slideLayouts/slideLayout6.xml"/><Relationship Id="rId6" Type="http://schemas.openxmlformats.org/officeDocument/2006/relationships/image" Target="../media/image13.png"/><Relationship Id="rId11" Type="http://schemas.openxmlformats.org/officeDocument/2006/relationships/diagramColors" Target="../diagrams/colors1.xml"/><Relationship Id="rId5" Type="http://schemas.openxmlformats.org/officeDocument/2006/relationships/image" Target="../media/image12.png"/><Relationship Id="rId15" Type="http://schemas.openxmlformats.org/officeDocument/2006/relationships/image" Target="../media/image21.svg"/><Relationship Id="rId10" Type="http://schemas.openxmlformats.org/officeDocument/2006/relationships/diagramQuickStyle" Target="../diagrams/quickStyle1.xml"/><Relationship Id="rId19" Type="http://schemas.openxmlformats.org/officeDocument/2006/relationships/image" Target="../media/image25.svg"/><Relationship Id="rId4" Type="http://schemas.openxmlformats.org/officeDocument/2006/relationships/image" Target="../media/image15.svg"/><Relationship Id="rId9" Type="http://schemas.openxmlformats.org/officeDocument/2006/relationships/diagramLayout" Target="../diagrams/layout1.xml"/><Relationship Id="rId14" Type="http://schemas.openxmlformats.org/officeDocument/2006/relationships/image" Target="../media/image15.png"/><Relationship Id="rId22" Type="http://schemas.openxmlformats.org/officeDocument/2006/relationships/image" Target="../media/image20.png"/></Relationships>
</file>

<file path=ppt/slides/_rels/slide9.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emf"/><Relationship Id="rId7"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emf"/><Relationship Id="rId4" Type="http://schemas.openxmlformats.org/officeDocument/2006/relationships/image" Target="../media/image22.png"/><Relationship Id="rId9" Type="http://schemas.openxmlformats.org/officeDocument/2006/relationships/image" Target="../media/image2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emf"/><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33.emf"/><Relationship Id="rId1" Type="http://schemas.openxmlformats.org/officeDocument/2006/relationships/slideLayout" Target="../slideLayouts/slideLayout2.xml"/><Relationship Id="rId6" Type="http://schemas.openxmlformats.org/officeDocument/2006/relationships/image" Target="../media/image37.emf"/><Relationship Id="rId5" Type="http://schemas.openxmlformats.org/officeDocument/2006/relationships/image" Target="../media/image36.emf"/><Relationship Id="rId4" Type="http://schemas.openxmlformats.org/officeDocument/2006/relationships/image" Target="../media/image35.emf"/></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2.bin"/><Relationship Id="rId13" Type="http://schemas.openxmlformats.org/officeDocument/2006/relationships/image" Target="../media/image40.emf"/><Relationship Id="rId18" Type="http://schemas.openxmlformats.org/officeDocument/2006/relationships/oleObject" Target="../embeddings/oleObject7.bin"/><Relationship Id="rId26" Type="http://schemas.openxmlformats.org/officeDocument/2006/relationships/oleObject" Target="../embeddings/oleObject11.bin"/><Relationship Id="rId3" Type="http://schemas.openxmlformats.org/officeDocument/2006/relationships/notesSlide" Target="../notesSlides/notesSlide6.xml"/><Relationship Id="rId21" Type="http://schemas.openxmlformats.org/officeDocument/2006/relationships/image" Target="../media/image44.emf"/><Relationship Id="rId7" Type="http://schemas.openxmlformats.org/officeDocument/2006/relationships/hyperlink" Target="mailto:https://forms.gle/8tb9hvD8pBb9FnWG9" TargetMode="External"/><Relationship Id="rId12" Type="http://schemas.openxmlformats.org/officeDocument/2006/relationships/oleObject" Target="../embeddings/oleObject4.bin"/><Relationship Id="rId17" Type="http://schemas.openxmlformats.org/officeDocument/2006/relationships/image" Target="../media/image42.wmf"/><Relationship Id="rId25" Type="http://schemas.openxmlformats.org/officeDocument/2006/relationships/image" Target="../media/image46.emf"/><Relationship Id="rId2" Type="http://schemas.openxmlformats.org/officeDocument/2006/relationships/slideLayout" Target="../slideLayouts/slideLayout4.xml"/><Relationship Id="rId16" Type="http://schemas.openxmlformats.org/officeDocument/2006/relationships/oleObject" Target="../embeddings/oleObject6.bin"/><Relationship Id="rId20" Type="http://schemas.openxmlformats.org/officeDocument/2006/relationships/oleObject" Target="../embeddings/oleObject8.bin"/><Relationship Id="rId29" Type="http://schemas.openxmlformats.org/officeDocument/2006/relationships/image" Target="../media/image48.emf"/><Relationship Id="rId1" Type="http://schemas.openxmlformats.org/officeDocument/2006/relationships/vmlDrawing" Target="../drawings/vmlDrawing2.vml"/><Relationship Id="rId6" Type="http://schemas.openxmlformats.org/officeDocument/2006/relationships/hyperlink" Target="mailto:https://forms.gle/eT3eqnPTbrNV7fq76" TargetMode="External"/><Relationship Id="rId11" Type="http://schemas.openxmlformats.org/officeDocument/2006/relationships/image" Target="../media/image39.emf"/><Relationship Id="rId24" Type="http://schemas.openxmlformats.org/officeDocument/2006/relationships/oleObject" Target="../embeddings/oleObject10.bin"/><Relationship Id="rId5" Type="http://schemas.openxmlformats.org/officeDocument/2006/relationships/hyperlink" Target="mailto:https://forms.gle/cjcd7ycj4muzue736" TargetMode="External"/><Relationship Id="rId15" Type="http://schemas.openxmlformats.org/officeDocument/2006/relationships/image" Target="../media/image41.emf"/><Relationship Id="rId23" Type="http://schemas.openxmlformats.org/officeDocument/2006/relationships/image" Target="../media/image45.emf"/><Relationship Id="rId28" Type="http://schemas.openxmlformats.org/officeDocument/2006/relationships/oleObject" Target="../embeddings/oleObject12.bin"/><Relationship Id="rId10" Type="http://schemas.openxmlformats.org/officeDocument/2006/relationships/oleObject" Target="../embeddings/oleObject3.bin"/><Relationship Id="rId19" Type="http://schemas.openxmlformats.org/officeDocument/2006/relationships/image" Target="../media/image43.wmf"/><Relationship Id="rId31" Type="http://schemas.openxmlformats.org/officeDocument/2006/relationships/image" Target="../media/image49.emf"/><Relationship Id="rId4" Type="http://schemas.openxmlformats.org/officeDocument/2006/relationships/hyperlink" Target="mailto:https://docs.google.com/forms/d/e/1FAIpQLSdD1dVSs2bTJIDXk7Ickje_7oWG_qISKWyUunUE3JaMVsuyCg/viewform?usp=sf_link" TargetMode="External"/><Relationship Id="rId9" Type="http://schemas.openxmlformats.org/officeDocument/2006/relationships/image" Target="../media/image38.wmf"/><Relationship Id="rId14" Type="http://schemas.openxmlformats.org/officeDocument/2006/relationships/oleObject" Target="../embeddings/oleObject5.bin"/><Relationship Id="rId22" Type="http://schemas.openxmlformats.org/officeDocument/2006/relationships/oleObject" Target="../embeddings/oleObject9.bin"/><Relationship Id="rId27" Type="http://schemas.openxmlformats.org/officeDocument/2006/relationships/image" Target="../media/image47.emf"/><Relationship Id="rId30" Type="http://schemas.openxmlformats.org/officeDocument/2006/relationships/oleObject" Target="../embeddings/oleObject13.bin"/></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2" Type="http://schemas.openxmlformats.org/officeDocument/2006/relationships/hyperlink" Target="mailto:Khembo.E@dbe.gov.za" TargetMode="Externa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ctrTitle"/>
          </p:nvPr>
        </p:nvSpPr>
        <p:spPr>
          <a:xfrm>
            <a:off x="251520" y="1340768"/>
            <a:ext cx="7704856" cy="3384375"/>
          </a:xfrm>
        </p:spPr>
        <p:txBody>
          <a:bodyPr>
            <a:normAutofit fontScale="90000"/>
          </a:bodyPr>
          <a:lstStyle/>
          <a:p>
            <a:pPr algn="l"/>
            <a:r>
              <a:rPr lang="en-ZA" altLang="en-US" sz="3200" dirty="0"/>
              <a:t/>
            </a:r>
            <a:br>
              <a:rPr lang="en-ZA" altLang="en-US" sz="3200" dirty="0"/>
            </a:br>
            <a:r>
              <a:rPr lang="en-ZA" altLang="en-US" sz="3200" dirty="0"/>
              <a:t/>
            </a:r>
            <a:br>
              <a:rPr lang="en-ZA" altLang="en-US" sz="3200" dirty="0"/>
            </a:br>
            <a:r>
              <a:rPr lang="en-ZA" altLang="en-US" sz="3200" dirty="0"/>
              <a:t/>
            </a:r>
            <a:br>
              <a:rPr lang="en-ZA" altLang="en-US" sz="3200" dirty="0"/>
            </a:br>
            <a:r>
              <a:rPr lang="en-ZA" altLang="en-US" sz="3200" dirty="0"/>
              <a:t/>
            </a:r>
            <a:br>
              <a:rPr lang="en-ZA" altLang="en-US" sz="3200" dirty="0"/>
            </a:br>
            <a:r>
              <a:rPr lang="en-ZA" altLang="en-US" sz="3200" dirty="0"/>
              <a:t/>
            </a:r>
            <a:br>
              <a:rPr lang="en-ZA" altLang="en-US" sz="3200" dirty="0"/>
            </a:br>
            <a:r>
              <a:rPr lang="en-ZA" altLang="en-US" sz="3200" dirty="0"/>
              <a:t/>
            </a:r>
            <a:br>
              <a:rPr lang="en-ZA" altLang="en-US" sz="3200" dirty="0"/>
            </a:br>
            <a:r>
              <a:rPr lang="en-ZA" altLang="en-US" sz="3200" dirty="0"/>
              <a:t/>
            </a:r>
            <a:br>
              <a:rPr lang="en-ZA" altLang="en-US" sz="3200" dirty="0"/>
            </a:br>
            <a:r>
              <a:rPr lang="en-ZA" altLang="en-US" sz="3200" dirty="0"/>
              <a:t/>
            </a:r>
            <a:br>
              <a:rPr lang="en-ZA" altLang="en-US" sz="3200" dirty="0"/>
            </a:br>
            <a:r>
              <a:rPr lang="en-ZA" altLang="en-US" sz="3200" dirty="0"/>
              <a:t/>
            </a:r>
            <a:br>
              <a:rPr lang="en-ZA" altLang="en-US" sz="3200" dirty="0"/>
            </a:br>
            <a:r>
              <a:rPr lang="en-GB" sz="3600" b="1" dirty="0">
                <a:solidFill>
                  <a:schemeClr val="accent2">
                    <a:lumMod val="75000"/>
                  </a:schemeClr>
                </a:solidFill>
                <a:latin typeface="Arial"/>
                <a:ea typeface="Times New Roman"/>
              </a:rPr>
              <a:t/>
            </a:r>
            <a:br>
              <a:rPr lang="en-GB" sz="3600" b="1" dirty="0">
                <a:solidFill>
                  <a:schemeClr val="accent2">
                    <a:lumMod val="75000"/>
                  </a:schemeClr>
                </a:solidFill>
                <a:latin typeface="Arial"/>
                <a:ea typeface="Times New Roman"/>
              </a:rPr>
            </a:br>
            <a:r>
              <a:rPr lang="en-ZA" altLang="en-US" b="1" dirty="0">
                <a:solidFill>
                  <a:schemeClr val="accent2">
                    <a:lumMod val="75000"/>
                  </a:schemeClr>
                </a:solidFill>
                <a:latin typeface="Arial Narrow" panose="020B0606020202030204" pitchFamily="34" charset="0"/>
                <a:cs typeface="Arial" pitchFamily="34" charset="0"/>
              </a:rPr>
              <a:t>2021 </a:t>
            </a:r>
            <a:br>
              <a:rPr lang="en-ZA" altLang="en-US" b="1" dirty="0">
                <a:solidFill>
                  <a:schemeClr val="accent2">
                    <a:lumMod val="75000"/>
                  </a:schemeClr>
                </a:solidFill>
                <a:latin typeface="Arial Narrow" panose="020B0606020202030204" pitchFamily="34" charset="0"/>
                <a:cs typeface="Arial" pitchFamily="34" charset="0"/>
              </a:rPr>
            </a:br>
            <a:r>
              <a:rPr lang="en-ZA" altLang="en-US" b="1" dirty="0">
                <a:solidFill>
                  <a:schemeClr val="accent2">
                    <a:lumMod val="75000"/>
                  </a:schemeClr>
                </a:solidFill>
                <a:latin typeface="Arial Narrow" panose="020B0606020202030204" pitchFamily="34" charset="0"/>
                <a:cs typeface="Arial" pitchFamily="34" charset="0"/>
              </a:rPr>
              <a:t>REVISED RECOVERY CURRICULUM </a:t>
            </a:r>
            <a:br>
              <a:rPr lang="en-ZA" altLang="en-US" b="1" dirty="0">
                <a:solidFill>
                  <a:schemeClr val="accent2">
                    <a:lumMod val="75000"/>
                  </a:schemeClr>
                </a:solidFill>
                <a:latin typeface="Arial Narrow" panose="020B0606020202030204" pitchFamily="34" charset="0"/>
                <a:cs typeface="Arial" pitchFamily="34" charset="0"/>
              </a:rPr>
            </a:br>
            <a:r>
              <a:rPr lang="en-ZA" altLang="en-US" b="1" dirty="0">
                <a:solidFill>
                  <a:schemeClr val="accent2">
                    <a:lumMod val="75000"/>
                  </a:schemeClr>
                </a:solidFill>
                <a:latin typeface="Arial Narrow" panose="020B0606020202030204" pitchFamily="34" charset="0"/>
                <a:cs typeface="Arial" pitchFamily="34" charset="0"/>
              </a:rPr>
              <a:t>AND ASSESSMENT PLANS </a:t>
            </a:r>
            <a:r>
              <a:rPr lang="en-ZA" altLang="en-US" sz="4000" b="1" dirty="0">
                <a:solidFill>
                  <a:schemeClr val="accent2">
                    <a:lumMod val="75000"/>
                  </a:schemeClr>
                </a:solidFill>
                <a:latin typeface="Arial Narrow" panose="020B0606020202030204" pitchFamily="34" charset="0"/>
                <a:cs typeface="Arial" panose="020B0604020202020204" pitchFamily="34" charset="0"/>
              </a:rPr>
              <a:t/>
            </a:r>
            <a:br>
              <a:rPr lang="en-ZA" altLang="en-US" sz="4000" b="1" dirty="0">
                <a:solidFill>
                  <a:schemeClr val="accent2">
                    <a:lumMod val="75000"/>
                  </a:schemeClr>
                </a:solidFill>
                <a:latin typeface="Arial Narrow" panose="020B0606020202030204" pitchFamily="34" charset="0"/>
                <a:cs typeface="Arial" panose="020B0604020202020204" pitchFamily="34" charset="0"/>
              </a:rPr>
            </a:br>
            <a:r>
              <a:rPr lang="en-ZA" altLang="en-US" sz="4000" b="1" dirty="0">
                <a:solidFill>
                  <a:srgbClr val="003300"/>
                </a:solidFill>
                <a:latin typeface="Arial Narrow" panose="020B0606020202030204" pitchFamily="34" charset="0"/>
                <a:cs typeface="Arial" panose="020B0604020202020204" pitchFamily="34" charset="0"/>
              </a:rPr>
              <a:t>MATHEMATICS</a:t>
            </a:r>
            <a:br>
              <a:rPr lang="en-ZA" altLang="en-US" sz="4000" b="1" dirty="0">
                <a:solidFill>
                  <a:srgbClr val="003300"/>
                </a:solidFill>
                <a:latin typeface="Arial Narrow" panose="020B0606020202030204" pitchFamily="34" charset="0"/>
                <a:cs typeface="Arial" panose="020B0604020202020204" pitchFamily="34" charset="0"/>
              </a:rPr>
            </a:br>
            <a:r>
              <a:rPr lang="en-ZA" altLang="en-US" sz="4000" b="1" dirty="0">
                <a:solidFill>
                  <a:srgbClr val="003300"/>
                </a:solidFill>
                <a:latin typeface="Arial Narrow" panose="020B0606020202030204" pitchFamily="34" charset="0"/>
                <a:cs typeface="Arial" panose="020B0604020202020204" pitchFamily="34" charset="0"/>
              </a:rPr>
              <a:t>GRADE: R - 3</a:t>
            </a:r>
            <a:r>
              <a:rPr lang="en-ZA" altLang="en-US" sz="4000" b="1" dirty="0">
                <a:solidFill>
                  <a:schemeClr val="accent5">
                    <a:lumMod val="50000"/>
                  </a:schemeClr>
                </a:solidFill>
                <a:latin typeface="Arial Narrow" panose="020B0606020202030204" pitchFamily="34" charset="0"/>
              </a:rPr>
              <a:t/>
            </a:r>
            <a:br>
              <a:rPr lang="en-ZA" altLang="en-US" sz="4000" b="1" dirty="0">
                <a:solidFill>
                  <a:schemeClr val="accent5">
                    <a:lumMod val="50000"/>
                  </a:schemeClr>
                </a:solidFill>
                <a:latin typeface="Arial Narrow" panose="020B0606020202030204" pitchFamily="34" charset="0"/>
              </a:rPr>
            </a:br>
            <a:r>
              <a:rPr lang="en-ZA" altLang="en-US" sz="3600" b="1" dirty="0">
                <a:latin typeface="Arial Narrow" panose="020B0606020202030204" pitchFamily="34" charset="0"/>
              </a:rPr>
              <a:t/>
            </a:r>
            <a:br>
              <a:rPr lang="en-ZA" altLang="en-US" sz="3600" b="1" dirty="0">
                <a:latin typeface="Arial Narrow" panose="020B0606020202030204" pitchFamily="34" charset="0"/>
              </a:rPr>
            </a:br>
            <a:r>
              <a:rPr lang="en-ZA" altLang="en-US" sz="4000" b="1" dirty="0">
                <a:latin typeface="Arial Narrow" panose="020B0606020202030204" pitchFamily="34" charset="0"/>
              </a:rPr>
              <a:t/>
            </a:r>
            <a:br>
              <a:rPr lang="en-ZA" altLang="en-US" sz="4000" b="1" dirty="0">
                <a:latin typeface="Arial Narrow" panose="020B0606020202030204" pitchFamily="34" charset="0"/>
              </a:rPr>
            </a:br>
            <a:r>
              <a:rPr lang="en-ZA" altLang="en-US" sz="3200" dirty="0"/>
              <a:t/>
            </a:r>
            <a:br>
              <a:rPr lang="en-ZA" altLang="en-US" sz="3200" dirty="0"/>
            </a:br>
            <a:r>
              <a:rPr lang="en-ZA" altLang="en-US" sz="3200" dirty="0"/>
              <a:t/>
            </a:r>
            <a:br>
              <a:rPr lang="en-ZA" altLang="en-US" sz="3200" dirty="0"/>
            </a:br>
            <a:r>
              <a:rPr lang="en-ZA" altLang="en-US" sz="3200" dirty="0"/>
              <a:t/>
            </a:r>
            <a:br>
              <a:rPr lang="en-ZA" altLang="en-US" sz="3200" dirty="0"/>
            </a:br>
            <a:r>
              <a:rPr lang="en-ZA" altLang="en-US" sz="3200" dirty="0"/>
              <a:t/>
            </a:r>
            <a:br>
              <a:rPr lang="en-ZA" altLang="en-US" sz="3200" dirty="0"/>
            </a:br>
            <a:r>
              <a:rPr lang="en-ZA" altLang="en-US" sz="3200" dirty="0"/>
              <a:t/>
            </a:r>
            <a:br>
              <a:rPr lang="en-ZA" altLang="en-US" sz="3200" dirty="0"/>
            </a:br>
            <a:r>
              <a:rPr lang="en-ZA" altLang="en-US" sz="3200" dirty="0"/>
              <a:t/>
            </a:r>
            <a:br>
              <a:rPr lang="en-ZA" altLang="en-US" sz="3200" dirty="0"/>
            </a:br>
            <a:endParaRPr lang="en-ZA" altLang="en-US" sz="3200" dirty="0"/>
          </a:p>
        </p:txBody>
      </p:sp>
      <p:sp>
        <p:nvSpPr>
          <p:cNvPr id="2" name="TextBox 1">
            <a:extLst>
              <a:ext uri="{FF2B5EF4-FFF2-40B4-BE49-F238E27FC236}">
                <a16:creationId xmlns:a16="http://schemas.microsoft.com/office/drawing/2014/main" id="{CB37D12B-A18C-4BEC-B490-02166B906A4B}"/>
              </a:ext>
            </a:extLst>
          </p:cNvPr>
          <p:cNvSpPr txBox="1"/>
          <p:nvPr/>
        </p:nvSpPr>
        <p:spPr>
          <a:xfrm>
            <a:off x="251520" y="4869160"/>
            <a:ext cx="4464496" cy="369332"/>
          </a:xfrm>
          <a:prstGeom prst="rect">
            <a:avLst/>
          </a:prstGeom>
          <a:noFill/>
        </p:spPr>
        <p:txBody>
          <a:bodyPr wrap="square" rtlCol="0">
            <a:spAutoFit/>
          </a:bodyPr>
          <a:lstStyle/>
          <a:p>
            <a:r>
              <a:rPr lang="en-ZA" b="1" dirty="0">
                <a:latin typeface="Arial Narrow" panose="020B0606020202030204" pitchFamily="34" charset="0"/>
              </a:rPr>
              <a:t>IMPLEMENTATION: May 2021</a:t>
            </a:r>
          </a:p>
        </p:txBody>
      </p:sp>
    </p:spTree>
    <p:extLst>
      <p:ext uri="{BB962C8B-B14F-4D97-AF65-F5344CB8AC3E}">
        <p14:creationId xmlns:p14="http://schemas.microsoft.com/office/powerpoint/2010/main" val="5045277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965D1-94F2-4B42-869A-9C2E354FFEBF}"/>
              </a:ext>
            </a:extLst>
          </p:cNvPr>
          <p:cNvSpPr>
            <a:spLocks noGrp="1"/>
          </p:cNvSpPr>
          <p:nvPr>
            <p:ph type="title"/>
          </p:nvPr>
        </p:nvSpPr>
        <p:spPr>
          <a:xfrm>
            <a:off x="457200" y="282440"/>
            <a:ext cx="8229600" cy="1143000"/>
          </a:xfrm>
        </p:spPr>
        <p:txBody>
          <a:bodyPr>
            <a:normAutofit/>
          </a:bodyPr>
          <a:lstStyle/>
          <a:p>
            <a:pPr algn="l"/>
            <a:r>
              <a:rPr lang="en-US" sz="4000" b="1" dirty="0">
                <a:solidFill>
                  <a:schemeClr val="accent2">
                    <a:lumMod val="75000"/>
                  </a:schemeClr>
                </a:solidFill>
                <a:latin typeface="Arial Narrow" panose="020B0606020202030204" pitchFamily="34" charset="0"/>
                <a:cs typeface="Arial" panose="020B0604020202020204" pitchFamily="34" charset="0"/>
              </a:rPr>
              <a:t>PRESENTATION</a:t>
            </a:r>
            <a:r>
              <a:rPr lang="en-US" sz="4000" b="1" dirty="0">
                <a:solidFill>
                  <a:schemeClr val="accent2">
                    <a:lumMod val="75000"/>
                  </a:schemeClr>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t> </a:t>
            </a:r>
            <a:r>
              <a:rPr lang="en-US" sz="4000" b="1" dirty="0">
                <a:solidFill>
                  <a:schemeClr val="accent2">
                    <a:lumMod val="75000"/>
                  </a:schemeClr>
                </a:solidFill>
                <a:latin typeface="Arial Narrow" panose="020B0606020202030204" pitchFamily="34" charset="0"/>
                <a:cs typeface="Arial" panose="020B0604020202020204" pitchFamily="34" charset="0"/>
              </a:rPr>
              <a:t>OUTLINE</a:t>
            </a:r>
            <a:endParaRPr lang="en-GB" sz="4000" dirty="0">
              <a:latin typeface="Arial Narrow" panose="020B060602020203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84648601-442C-4C0A-9A81-159B1BF248C0}"/>
              </a:ext>
            </a:extLst>
          </p:cNvPr>
          <p:cNvSpPr>
            <a:spLocks noGrp="1"/>
          </p:cNvSpPr>
          <p:nvPr>
            <p:ph idx="1"/>
          </p:nvPr>
        </p:nvSpPr>
        <p:spPr>
          <a:xfrm>
            <a:off x="656968" y="1287670"/>
            <a:ext cx="8229600" cy="4632912"/>
          </a:xfrm>
        </p:spPr>
        <p:txBody>
          <a:bodyPr>
            <a:normAutofit/>
          </a:bodyPr>
          <a:lstStyle/>
          <a:p>
            <a:pPr marL="514350" lvl="0" indent="-514350" algn="just">
              <a:lnSpc>
                <a:spcPct val="150000"/>
              </a:lnSpc>
              <a:spcBef>
                <a:spcPts val="638"/>
              </a:spcBef>
              <a:buFont typeface="+mj-lt"/>
              <a:buAutoNum type="arabicPeriod"/>
            </a:pPr>
            <a:r>
              <a:rPr lang="en-US" b="1" dirty="0">
                <a:latin typeface="Arial Narrow" panose="020B0606020202030204" pitchFamily="34" charset="0"/>
                <a:cs typeface="Arial" panose="020B0604020202020204" pitchFamily="34" charset="0"/>
              </a:rPr>
              <a:t>Purpose</a:t>
            </a:r>
          </a:p>
          <a:p>
            <a:pPr marL="0" lvl="0" indent="0" algn="just">
              <a:spcBef>
                <a:spcPts val="638"/>
              </a:spcBef>
              <a:buNone/>
            </a:pPr>
            <a:r>
              <a:rPr lang="en-ZA" b="1" dirty="0">
                <a:latin typeface="Arial Narrow" panose="020B0606020202030204" pitchFamily="34" charset="0"/>
                <a:cs typeface="Arial" panose="020B0604020202020204" pitchFamily="34" charset="0"/>
              </a:rPr>
              <a:t>2. </a:t>
            </a:r>
            <a:r>
              <a:rPr lang="en-ZA" b="1" dirty="0">
                <a:solidFill>
                  <a:schemeClr val="bg1"/>
                </a:solidFill>
                <a:latin typeface="Arial Narrow" panose="020B0606020202030204" pitchFamily="34" charset="0"/>
                <a:cs typeface="Arial" panose="020B0604020202020204" pitchFamily="34" charset="0"/>
              </a:rPr>
              <a:t> </a:t>
            </a:r>
            <a:r>
              <a:rPr lang="en-ZA" b="1" dirty="0">
                <a:latin typeface="Arial Narrow" panose="020B0606020202030204" pitchFamily="34" charset="0"/>
                <a:cs typeface="Arial" panose="020B0604020202020204" pitchFamily="34" charset="0"/>
              </a:rPr>
              <a:t>Curriculum</a:t>
            </a:r>
            <a:endParaRPr lang="en-ZA" b="1" dirty="0">
              <a:solidFill>
                <a:schemeClr val="bg1"/>
              </a:solidFill>
              <a:latin typeface="Arial Narrow" panose="020B0606020202030204" pitchFamily="34" charset="0"/>
              <a:cs typeface="Arial" panose="020B0604020202020204" pitchFamily="34" charset="0"/>
            </a:endParaRPr>
          </a:p>
          <a:p>
            <a:pPr marL="0" lvl="0" indent="0">
              <a:lnSpc>
                <a:spcPct val="150000"/>
              </a:lnSpc>
              <a:spcBef>
                <a:spcPts val="638"/>
              </a:spcBef>
              <a:buNone/>
            </a:pPr>
            <a:endParaRPr lang="en-ZA" dirty="0">
              <a:latin typeface="Arial Narrow" panose="020B0606020202030204" pitchFamily="34" charset="0"/>
              <a:cs typeface="Arial" panose="020B0604020202020204" pitchFamily="34" charset="0"/>
            </a:endParaRPr>
          </a:p>
          <a:p>
            <a:pPr marL="0" lvl="0" indent="0">
              <a:lnSpc>
                <a:spcPct val="200000"/>
              </a:lnSpc>
              <a:spcBef>
                <a:spcPts val="638"/>
              </a:spcBef>
              <a:buNone/>
            </a:pPr>
            <a:endParaRPr lang="en-ZA" dirty="0">
              <a:latin typeface="Arial Narrow" panose="020B0606020202030204" pitchFamily="34" charset="0"/>
              <a:cs typeface="Arial" panose="020B0604020202020204" pitchFamily="34" charset="0"/>
            </a:endParaRPr>
          </a:p>
          <a:p>
            <a:pPr marL="0" lvl="0" indent="0">
              <a:lnSpc>
                <a:spcPct val="200000"/>
              </a:lnSpc>
              <a:spcBef>
                <a:spcPts val="638"/>
              </a:spcBef>
              <a:buNone/>
            </a:pPr>
            <a:r>
              <a:rPr lang="en-ZA" b="1" dirty="0">
                <a:latin typeface="Arial Narrow" panose="020B0606020202030204" pitchFamily="34" charset="0"/>
                <a:cs typeface="Arial" panose="020B0604020202020204" pitchFamily="34" charset="0"/>
              </a:rPr>
              <a:t>3. Conclusion</a:t>
            </a:r>
            <a:endParaRPr lang="en-US" b="1" dirty="0">
              <a:latin typeface="Arial Narrow" panose="020B0606020202030204" pitchFamily="34" charset="0"/>
              <a:cs typeface="Arial" panose="020B0604020202020204" pitchFamily="34" charset="0"/>
            </a:endParaRPr>
          </a:p>
        </p:txBody>
      </p:sp>
      <p:sp>
        <p:nvSpPr>
          <p:cNvPr id="7" name="TextBox 6">
            <a:extLst>
              <a:ext uri="{FF2B5EF4-FFF2-40B4-BE49-F238E27FC236}">
                <a16:creationId xmlns:a16="http://schemas.microsoft.com/office/drawing/2014/main" id="{78B60E0D-99DE-417B-80B4-EA8762796A66}"/>
              </a:ext>
            </a:extLst>
          </p:cNvPr>
          <p:cNvSpPr txBox="1"/>
          <p:nvPr/>
        </p:nvSpPr>
        <p:spPr>
          <a:xfrm>
            <a:off x="1043608" y="2857403"/>
            <a:ext cx="6408712" cy="1938992"/>
          </a:xfrm>
          <a:prstGeom prst="rect">
            <a:avLst/>
          </a:prstGeom>
          <a:noFill/>
        </p:spPr>
        <p:txBody>
          <a:bodyPr wrap="square" rtlCol="0">
            <a:spAutoFit/>
          </a:bodyPr>
          <a:lstStyle/>
          <a:p>
            <a:pPr indent="-285750">
              <a:buFont typeface="Arial" panose="020B0604020202020204" pitchFamily="34" charset="0"/>
              <a:buChar char="•"/>
            </a:pPr>
            <a:r>
              <a:rPr lang="en-GB" sz="2000" dirty="0">
                <a:latin typeface="Arial Narrow" panose="020B0606020202030204" pitchFamily="34" charset="0"/>
                <a:cs typeface="Arial" panose="020B0604020202020204" pitchFamily="34" charset="0"/>
              </a:rPr>
              <a:t>Principles</a:t>
            </a:r>
          </a:p>
          <a:p>
            <a:pPr indent="-285750">
              <a:buFont typeface="Arial" panose="020B0604020202020204" pitchFamily="34" charset="0"/>
              <a:buChar char="•"/>
            </a:pPr>
            <a:r>
              <a:rPr lang="en-GB" sz="2000" dirty="0">
                <a:latin typeface="Arial Narrow" panose="020B0606020202030204" pitchFamily="34" charset="0"/>
                <a:cs typeface="Arial" panose="020B0604020202020204" pitchFamily="34" charset="0"/>
              </a:rPr>
              <a:t>Overview </a:t>
            </a:r>
          </a:p>
          <a:p>
            <a:pPr indent="-285750">
              <a:buFont typeface="Arial" panose="020B0604020202020204" pitchFamily="34" charset="0"/>
              <a:buChar char="•"/>
            </a:pPr>
            <a:r>
              <a:rPr lang="en-GB" sz="2000" dirty="0">
                <a:latin typeface="Arial Narrow" panose="020B0606020202030204" pitchFamily="34" charset="0"/>
                <a:cs typeface="Arial" panose="020B0604020202020204" pitchFamily="34" charset="0"/>
              </a:rPr>
              <a:t>Error Analysis</a:t>
            </a:r>
          </a:p>
          <a:p>
            <a:pPr indent="-285750">
              <a:buFont typeface="Arial" panose="020B0604020202020204" pitchFamily="34" charset="0"/>
              <a:buChar char="•"/>
            </a:pPr>
            <a:r>
              <a:rPr lang="en-GB" sz="2000" dirty="0">
                <a:latin typeface="Arial Narrow" panose="020B0606020202030204" pitchFamily="34" charset="0"/>
                <a:cs typeface="Arial" panose="020B0604020202020204" pitchFamily="34" charset="0"/>
              </a:rPr>
              <a:t>Annual Teaching Plan 2021 T2</a:t>
            </a:r>
          </a:p>
          <a:p>
            <a:pPr indent="-285750">
              <a:buFont typeface="Arial" panose="020B0604020202020204" pitchFamily="34" charset="0"/>
              <a:buChar char="•"/>
            </a:pPr>
            <a:r>
              <a:rPr lang="en-GB" sz="2000" dirty="0">
                <a:latin typeface="Arial Narrow" panose="020B0606020202030204" pitchFamily="34" charset="0"/>
                <a:cs typeface="Arial" panose="020B0604020202020204" pitchFamily="34" charset="0"/>
              </a:rPr>
              <a:t>Diagnostic</a:t>
            </a:r>
          </a:p>
          <a:p>
            <a:pPr indent="-285750">
              <a:buFont typeface="Arial" panose="020B0604020202020204" pitchFamily="34" charset="0"/>
              <a:buChar char="•"/>
            </a:pPr>
            <a:r>
              <a:rPr lang="en-GB" sz="2000" dirty="0">
                <a:latin typeface="Arial Narrow" panose="020B0606020202030204" pitchFamily="34" charset="0"/>
                <a:cs typeface="Arial" panose="020B0604020202020204" pitchFamily="34" charset="0"/>
              </a:rPr>
              <a:t>Programme of Assessment (POA)</a:t>
            </a:r>
          </a:p>
        </p:txBody>
      </p:sp>
    </p:spTree>
    <p:extLst>
      <p:ext uri="{BB962C8B-B14F-4D97-AF65-F5344CB8AC3E}">
        <p14:creationId xmlns:p14="http://schemas.microsoft.com/office/powerpoint/2010/main" val="11328242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2CAD3-61FD-4998-9A9C-44FD94F04EA0}"/>
              </a:ext>
            </a:extLst>
          </p:cNvPr>
          <p:cNvSpPr>
            <a:spLocks noGrp="1"/>
          </p:cNvSpPr>
          <p:nvPr>
            <p:ph type="title"/>
          </p:nvPr>
        </p:nvSpPr>
        <p:spPr>
          <a:xfrm>
            <a:off x="240056" y="188640"/>
            <a:ext cx="3611864" cy="701891"/>
          </a:xfrm>
        </p:spPr>
        <p:txBody>
          <a:bodyPr>
            <a:normAutofit/>
          </a:bodyPr>
          <a:lstStyle/>
          <a:p>
            <a:pPr algn="l"/>
            <a:r>
              <a:rPr lang="en-ZA" sz="4000" b="1" dirty="0">
                <a:solidFill>
                  <a:schemeClr val="accent2">
                    <a:lumMod val="75000"/>
                  </a:schemeClr>
                </a:solidFill>
                <a:latin typeface="Arial Narrow" panose="020B0606020202030204" pitchFamily="34" charset="0"/>
                <a:cs typeface="Arial" panose="020B0604020202020204" pitchFamily="34" charset="0"/>
              </a:rPr>
              <a:t>1. PURPOSE</a:t>
            </a:r>
            <a:endParaRPr lang="en-GB" sz="4000" b="1" dirty="0">
              <a:solidFill>
                <a:schemeClr val="accent2">
                  <a:lumMod val="75000"/>
                </a:schemeClr>
              </a:solidFill>
              <a:latin typeface="Arial Narrow" panose="020B060602020203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4BCCC204-7365-4D53-B034-D40E29367CA8}"/>
              </a:ext>
            </a:extLst>
          </p:cNvPr>
          <p:cNvSpPr>
            <a:spLocks noGrp="1"/>
          </p:cNvSpPr>
          <p:nvPr>
            <p:ph idx="1"/>
          </p:nvPr>
        </p:nvSpPr>
        <p:spPr>
          <a:xfrm>
            <a:off x="251520" y="1052736"/>
            <a:ext cx="8784976" cy="4824536"/>
          </a:xfrm>
        </p:spPr>
        <p:txBody>
          <a:bodyPr>
            <a:normAutofit fontScale="92500"/>
          </a:bodyPr>
          <a:lstStyle/>
          <a:p>
            <a:pPr marL="0" indent="0" algn="just">
              <a:buNone/>
            </a:pPr>
            <a:r>
              <a:rPr lang="en-US" dirty="0">
                <a:solidFill>
                  <a:srgbClr val="000000"/>
                </a:solidFill>
                <a:latin typeface="Arial Narrow" panose="020B0606020202030204" pitchFamily="34" charset="0"/>
                <a:ea typeface="Microsoft YaHei" pitchFamily="2"/>
                <a:cs typeface="Arial" panose="020B0604020202020204" pitchFamily="34" charset="0"/>
              </a:rPr>
              <a:t>To mediate the:</a:t>
            </a:r>
          </a:p>
          <a:p>
            <a:r>
              <a:rPr lang="en-US" sz="3000" dirty="0">
                <a:solidFill>
                  <a:srgbClr val="000000"/>
                </a:solidFill>
                <a:latin typeface="Arial Narrow" panose="020B0606020202030204" pitchFamily="34" charset="0"/>
                <a:ea typeface="Microsoft YaHei" pitchFamily="2"/>
                <a:cs typeface="Arial" panose="020B0604020202020204" pitchFamily="34" charset="0"/>
              </a:rPr>
              <a:t>Amendments of the trimmed and re-organised 2021 Annual Teaching Plan including School Based Assessment for  </a:t>
            </a:r>
            <a:r>
              <a:rPr lang="en-US" sz="3000" b="1" dirty="0">
                <a:solidFill>
                  <a:srgbClr val="003300"/>
                </a:solidFill>
                <a:latin typeface="Arial Narrow" panose="020B0606020202030204" pitchFamily="34" charset="0"/>
                <a:ea typeface="Microsoft YaHei" pitchFamily="2"/>
                <a:cs typeface="Arial" panose="020B0604020202020204" pitchFamily="34" charset="0"/>
              </a:rPr>
              <a:t>Mathematics, Grade 1-3 </a:t>
            </a:r>
            <a:r>
              <a:rPr lang="en-US" sz="3000" dirty="0">
                <a:solidFill>
                  <a:srgbClr val="000000"/>
                </a:solidFill>
                <a:latin typeface="Arial Narrow" panose="020B0606020202030204" pitchFamily="34" charset="0"/>
                <a:ea typeface="Microsoft YaHei" pitchFamily="2"/>
                <a:cs typeface="Arial" panose="020B0604020202020204" pitchFamily="34" charset="0"/>
              </a:rPr>
              <a:t>for implementation in </a:t>
            </a:r>
            <a:r>
              <a:rPr lang="en-US" sz="3000" dirty="0" smtClean="0">
                <a:solidFill>
                  <a:srgbClr val="000000"/>
                </a:solidFill>
                <a:latin typeface="Arial Narrow" panose="020B0606020202030204" pitchFamily="34" charset="0"/>
                <a:ea typeface="Microsoft YaHei" pitchFamily="2"/>
                <a:cs typeface="Arial" panose="020B0604020202020204" pitchFamily="34" charset="0"/>
              </a:rPr>
              <a:t>July </a:t>
            </a:r>
            <a:r>
              <a:rPr lang="en-US" sz="3000" dirty="0">
                <a:solidFill>
                  <a:srgbClr val="000000"/>
                </a:solidFill>
                <a:latin typeface="Arial Narrow" panose="020B0606020202030204" pitchFamily="34" charset="0"/>
                <a:ea typeface="Microsoft YaHei" pitchFamily="2"/>
                <a:cs typeface="Arial" panose="020B0604020202020204" pitchFamily="34" charset="0"/>
              </a:rPr>
              <a:t>2021 as stipulated in </a:t>
            </a:r>
            <a:r>
              <a:rPr lang="en-US" sz="3000" b="1" dirty="0">
                <a:solidFill>
                  <a:srgbClr val="003300"/>
                </a:solidFill>
                <a:latin typeface="Arial Narrow" panose="020B0606020202030204" pitchFamily="34" charset="0"/>
                <a:ea typeface="Microsoft YaHei" pitchFamily="2"/>
                <a:cs typeface="Arial" panose="020B0604020202020204" pitchFamily="34" charset="0"/>
              </a:rPr>
              <a:t>Circular S13 of 2021-Curriculum Recovery.</a:t>
            </a:r>
          </a:p>
          <a:p>
            <a:pPr marL="0" indent="0" algn="just">
              <a:buNone/>
            </a:pPr>
            <a:endParaRPr lang="en-US" sz="1100" dirty="0">
              <a:solidFill>
                <a:srgbClr val="FF0000"/>
              </a:solidFill>
              <a:latin typeface="Arial Narrow" panose="020B0606020202030204" pitchFamily="34" charset="0"/>
              <a:ea typeface="Microsoft YaHei" pitchFamily="2"/>
              <a:cs typeface="Arial" panose="020B0604020202020204" pitchFamily="34" charset="0"/>
            </a:endParaRPr>
          </a:p>
          <a:p>
            <a:pPr lvl="0">
              <a:spcBef>
                <a:spcPts val="638"/>
              </a:spcBef>
              <a:buFont typeface="Arial" pitchFamily="32"/>
              <a:buChar char="•"/>
            </a:pPr>
            <a:r>
              <a:rPr lang="en-US" sz="3000" dirty="0">
                <a:latin typeface="Arial Narrow" panose="020B0606020202030204" pitchFamily="34" charset="0"/>
                <a:cs typeface="Arial" panose="020B0604020202020204" pitchFamily="34" charset="0"/>
              </a:rPr>
              <a:t>To ensure that </a:t>
            </a:r>
            <a:r>
              <a:rPr lang="en-US" sz="3000" b="1" dirty="0">
                <a:solidFill>
                  <a:srgbClr val="003300"/>
                </a:solidFill>
                <a:latin typeface="Arial Narrow" panose="020B0606020202030204" pitchFamily="34" charset="0"/>
                <a:cs typeface="Arial" panose="020B0604020202020204" pitchFamily="34" charset="0"/>
              </a:rPr>
              <a:t>meaningful teaching continues </a:t>
            </a:r>
            <a:r>
              <a:rPr lang="en-US" sz="3000" dirty="0">
                <a:latin typeface="Arial Narrow" panose="020B0606020202030204" pitchFamily="34" charset="0"/>
                <a:cs typeface="Arial" panose="020B0604020202020204" pitchFamily="34" charset="0"/>
              </a:rPr>
              <a:t>during the remaining teaching time as per the school calendar for </a:t>
            </a:r>
            <a:r>
              <a:rPr lang="en-US" sz="3000" b="1" dirty="0">
                <a:solidFill>
                  <a:srgbClr val="003300"/>
                </a:solidFill>
                <a:latin typeface="Arial Narrow" panose="020B0606020202030204" pitchFamily="34" charset="0"/>
                <a:cs typeface="Arial" panose="020B0604020202020204" pitchFamily="34" charset="0"/>
              </a:rPr>
              <a:t>TERM 2</a:t>
            </a:r>
            <a:r>
              <a:rPr lang="en-US" sz="3000" dirty="0">
                <a:solidFill>
                  <a:srgbClr val="003300"/>
                </a:solidFill>
                <a:latin typeface="Arial Narrow" panose="020B0606020202030204" pitchFamily="34" charset="0"/>
                <a:cs typeface="Arial" panose="020B0604020202020204" pitchFamily="34" charset="0"/>
              </a:rPr>
              <a:t>.</a:t>
            </a:r>
          </a:p>
          <a:p>
            <a:pPr marL="0" lvl="0" indent="0" algn="just">
              <a:spcBef>
                <a:spcPts val="638"/>
              </a:spcBef>
              <a:buNone/>
            </a:pPr>
            <a:endParaRPr lang="en-US" sz="1100" dirty="0">
              <a:latin typeface="Arial Narrow" panose="020B0606020202030204" pitchFamily="34" charset="0"/>
              <a:cs typeface="Arial" panose="020B0604020202020204" pitchFamily="34" charset="0"/>
            </a:endParaRPr>
          </a:p>
          <a:p>
            <a:pPr lvl="0">
              <a:spcBef>
                <a:spcPts val="638"/>
              </a:spcBef>
              <a:buFont typeface="Arial" pitchFamily="32"/>
              <a:buChar char="•"/>
            </a:pPr>
            <a:r>
              <a:rPr lang="en-US" sz="3000" dirty="0">
                <a:latin typeface="Arial Narrow" panose="020B0606020202030204" pitchFamily="34" charset="0"/>
                <a:cs typeface="Arial" panose="020B0604020202020204" pitchFamily="34" charset="0"/>
              </a:rPr>
              <a:t>To assist teachers with </a:t>
            </a:r>
            <a:r>
              <a:rPr lang="en-US" sz="3000" b="1" dirty="0">
                <a:solidFill>
                  <a:srgbClr val="003300"/>
                </a:solidFill>
                <a:latin typeface="Arial Narrow" panose="020B0606020202030204" pitchFamily="34" charset="0"/>
                <a:cs typeface="Arial" panose="020B0604020202020204" pitchFamily="34" charset="0"/>
              </a:rPr>
              <a:t>guided pacing and sequencing</a:t>
            </a:r>
            <a:r>
              <a:rPr lang="en-US" sz="3000" dirty="0">
                <a:solidFill>
                  <a:srgbClr val="003300"/>
                </a:solidFill>
                <a:latin typeface="Arial Narrow" panose="020B0606020202030204" pitchFamily="34" charset="0"/>
                <a:cs typeface="Arial" panose="020B0604020202020204" pitchFamily="34" charset="0"/>
              </a:rPr>
              <a:t> </a:t>
            </a:r>
            <a:r>
              <a:rPr lang="en-US" sz="3000" dirty="0">
                <a:latin typeface="Arial Narrow" panose="020B0606020202030204" pitchFamily="34" charset="0"/>
                <a:cs typeface="Arial" panose="020B0604020202020204" pitchFamily="34" charset="0"/>
              </a:rPr>
              <a:t>of curriculum content and assessment.</a:t>
            </a:r>
          </a:p>
          <a:p>
            <a:pPr marL="0" indent="0" algn="just">
              <a:buNone/>
            </a:pPr>
            <a:endParaRPr lang="en-US" dirty="0">
              <a:solidFill>
                <a:srgbClr val="000000"/>
              </a:solidFill>
              <a:latin typeface="Arial" panose="020B0604020202020204" pitchFamily="34" charset="0"/>
              <a:ea typeface="Microsoft YaHei" pitchFamily="2"/>
              <a:cs typeface="Arial" panose="020B0604020202020204" pitchFamily="34" charset="0"/>
            </a:endParaRPr>
          </a:p>
          <a:p>
            <a:pPr marL="0" indent="0">
              <a:buNone/>
            </a:pPr>
            <a:endParaRPr lang="en-GB" dirty="0"/>
          </a:p>
        </p:txBody>
      </p:sp>
      <p:graphicFrame>
        <p:nvGraphicFramePr>
          <p:cNvPr id="4" name="Object 3">
            <a:extLst>
              <a:ext uri="{FF2B5EF4-FFF2-40B4-BE49-F238E27FC236}">
                <a16:creationId xmlns:a16="http://schemas.microsoft.com/office/drawing/2014/main" id="{7AB6162D-67F5-4C9C-91CC-D3DE69836193}"/>
              </a:ext>
            </a:extLst>
          </p:cNvPr>
          <p:cNvGraphicFramePr>
            <a:graphicFrameLocks noChangeAspect="1"/>
          </p:cNvGraphicFramePr>
          <p:nvPr>
            <p:extLst>
              <p:ext uri="{D42A27DB-BD31-4B8C-83A1-F6EECF244321}">
                <p14:modId xmlns:p14="http://schemas.microsoft.com/office/powerpoint/2010/main" val="2521442386"/>
              </p:ext>
            </p:extLst>
          </p:nvPr>
        </p:nvGraphicFramePr>
        <p:xfrm>
          <a:off x="6228184" y="5484597"/>
          <a:ext cx="1080120" cy="1109760"/>
        </p:xfrm>
        <a:graphic>
          <a:graphicData uri="http://schemas.openxmlformats.org/presentationml/2006/ole">
            <mc:AlternateContent xmlns:mc="http://schemas.openxmlformats.org/markup-compatibility/2006">
              <mc:Choice xmlns:v="urn:schemas-microsoft-com:vml" Requires="v">
                <p:oleObj spid="_x0000_s1029" name="Acrobat Document" showAsIcon="1" r:id="rId3" imgW="914400" imgH="771480" progId="AcroExch.Document.DC">
                  <p:embed/>
                </p:oleObj>
              </mc:Choice>
              <mc:Fallback>
                <p:oleObj name="Acrobat Document" showAsIcon="1" r:id="rId3" imgW="914400" imgH="771480" progId="AcroExch.Document.DC">
                  <p:embed/>
                  <p:pic>
                    <p:nvPicPr>
                      <p:cNvPr id="0" name=""/>
                      <p:cNvPicPr/>
                      <p:nvPr/>
                    </p:nvPicPr>
                    <p:blipFill>
                      <a:blip r:embed="rId4"/>
                      <a:stretch>
                        <a:fillRect/>
                      </a:stretch>
                    </p:blipFill>
                    <p:spPr>
                      <a:xfrm>
                        <a:off x="6228184" y="5484597"/>
                        <a:ext cx="1080120" cy="1109760"/>
                      </a:xfrm>
                      <a:prstGeom prst="rect">
                        <a:avLst/>
                      </a:prstGeom>
                    </p:spPr>
                  </p:pic>
                </p:oleObj>
              </mc:Fallback>
            </mc:AlternateContent>
          </a:graphicData>
        </a:graphic>
      </p:graphicFrame>
    </p:spTree>
    <p:extLst>
      <p:ext uri="{BB962C8B-B14F-4D97-AF65-F5344CB8AC3E}">
        <p14:creationId xmlns:p14="http://schemas.microsoft.com/office/powerpoint/2010/main" val="39332279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395536" y="476672"/>
            <a:ext cx="5040559" cy="936277"/>
          </a:xfrm>
        </p:spPr>
        <p:txBody>
          <a:bodyPr>
            <a:normAutofit/>
          </a:bodyPr>
          <a:lstStyle/>
          <a:p>
            <a:pPr algn="l"/>
            <a:r>
              <a:rPr lang="en-ZA" altLang="en-US" sz="4000" b="1" dirty="0">
                <a:solidFill>
                  <a:schemeClr val="accent2">
                    <a:lumMod val="75000"/>
                  </a:schemeClr>
                </a:solidFill>
                <a:latin typeface="Arial Narrow" panose="020B0606020202030204" pitchFamily="34" charset="0"/>
                <a:cs typeface="Arial" panose="020B0604020202020204" pitchFamily="34" charset="0"/>
              </a:rPr>
              <a:t>1. PURPOSE…</a:t>
            </a:r>
          </a:p>
        </p:txBody>
      </p:sp>
      <p:sp>
        <p:nvSpPr>
          <p:cNvPr id="21507" name="Content Placeholder 2"/>
          <p:cNvSpPr>
            <a:spLocks noGrp="1"/>
          </p:cNvSpPr>
          <p:nvPr>
            <p:ph idx="1"/>
          </p:nvPr>
        </p:nvSpPr>
        <p:spPr>
          <a:xfrm>
            <a:off x="287337" y="1484784"/>
            <a:ext cx="8569325" cy="4536504"/>
          </a:xfrm>
        </p:spPr>
        <p:txBody>
          <a:bodyPr>
            <a:normAutofit/>
          </a:bodyPr>
          <a:lstStyle/>
          <a:p>
            <a:pPr lvl="0" algn="just">
              <a:spcBef>
                <a:spcPts val="638"/>
              </a:spcBef>
              <a:buFont typeface="Arial" pitchFamily="32"/>
              <a:buChar char="•"/>
            </a:pPr>
            <a:r>
              <a:rPr lang="en-US" dirty="0">
                <a:latin typeface="Arial Narrow" panose="020B0606020202030204" pitchFamily="34" charset="0"/>
                <a:cs typeface="Arial" panose="020B0604020202020204" pitchFamily="34" charset="0"/>
              </a:rPr>
              <a:t>To enable teachers to </a:t>
            </a:r>
            <a:r>
              <a:rPr lang="en-US" b="1" dirty="0">
                <a:latin typeface="Arial Narrow" panose="020B0606020202030204" pitchFamily="34" charset="0"/>
                <a:cs typeface="Arial" panose="020B0604020202020204" pitchFamily="34" charset="0"/>
              </a:rPr>
              <a:t>cover the core skills and knowledge </a:t>
            </a:r>
            <a:r>
              <a:rPr lang="en-US" dirty="0">
                <a:latin typeface="Arial Narrow" panose="020B0606020202030204" pitchFamily="34" charset="0"/>
                <a:cs typeface="Arial" panose="020B0604020202020204" pitchFamily="34" charset="0"/>
              </a:rPr>
              <a:t>in each grade within the available time.</a:t>
            </a:r>
          </a:p>
          <a:p>
            <a:pPr marL="0" lvl="0" indent="0" algn="just">
              <a:spcBef>
                <a:spcPts val="638"/>
              </a:spcBef>
              <a:buNone/>
            </a:pPr>
            <a:endParaRPr lang="en-US" sz="1000" dirty="0">
              <a:latin typeface="Arial Narrow" panose="020B0606020202030204" pitchFamily="34" charset="0"/>
              <a:cs typeface="Arial" panose="020B0604020202020204" pitchFamily="34" charset="0"/>
            </a:endParaRPr>
          </a:p>
          <a:p>
            <a:pPr lvl="0">
              <a:spcBef>
                <a:spcPts val="638"/>
              </a:spcBef>
              <a:buFont typeface="Arial" pitchFamily="32"/>
              <a:buChar char="•"/>
            </a:pPr>
            <a:r>
              <a:rPr lang="en-US" dirty="0">
                <a:latin typeface="Arial Narrow" panose="020B0606020202030204" pitchFamily="34" charset="0"/>
                <a:cs typeface="Arial" panose="020B0604020202020204" pitchFamily="34" charset="0"/>
              </a:rPr>
              <a:t>To assist teachers with </a:t>
            </a:r>
            <a:r>
              <a:rPr lang="en-US" b="1" dirty="0">
                <a:solidFill>
                  <a:srgbClr val="003300"/>
                </a:solidFill>
                <a:latin typeface="Arial Narrow" panose="020B0606020202030204" pitchFamily="34" charset="0"/>
                <a:cs typeface="Arial" panose="020B0604020202020204" pitchFamily="34" charset="0"/>
              </a:rPr>
              <a:t>planning</a:t>
            </a:r>
            <a:r>
              <a:rPr lang="en-US" dirty="0">
                <a:latin typeface="Arial Narrow" panose="020B0606020202030204" pitchFamily="34" charset="0"/>
                <a:cs typeface="Arial" panose="020B0604020202020204" pitchFamily="34" charset="0"/>
              </a:rPr>
              <a:t> for the </a:t>
            </a:r>
            <a:r>
              <a:rPr lang="en-US" b="1" dirty="0">
                <a:solidFill>
                  <a:srgbClr val="003300"/>
                </a:solidFill>
                <a:latin typeface="Arial Narrow" panose="020B0606020202030204" pitchFamily="34" charset="0"/>
                <a:cs typeface="Arial" panose="020B0604020202020204" pitchFamily="34" charset="0"/>
              </a:rPr>
              <a:t>different forms of assessment</a:t>
            </a:r>
            <a:r>
              <a:rPr lang="en-US" dirty="0">
                <a:solidFill>
                  <a:srgbClr val="003300"/>
                </a:solidFill>
                <a:latin typeface="Arial Narrow" panose="020B0606020202030204" pitchFamily="34" charset="0"/>
                <a:cs typeface="Arial" panose="020B0604020202020204" pitchFamily="34" charset="0"/>
              </a:rPr>
              <a:t>.</a:t>
            </a:r>
          </a:p>
          <a:p>
            <a:pPr marL="0" lvl="0" indent="0" algn="just">
              <a:spcBef>
                <a:spcPts val="638"/>
              </a:spcBef>
              <a:buNone/>
            </a:pPr>
            <a:endParaRPr lang="en-US" sz="1000" dirty="0">
              <a:latin typeface="Arial Narrow" panose="020B0606020202030204" pitchFamily="34" charset="0"/>
              <a:cs typeface="Arial" panose="020B0604020202020204" pitchFamily="34" charset="0"/>
            </a:endParaRPr>
          </a:p>
          <a:p>
            <a:pPr lvl="0">
              <a:spcBef>
                <a:spcPts val="638"/>
              </a:spcBef>
              <a:buFont typeface="Arial" pitchFamily="32"/>
              <a:buChar char="•"/>
            </a:pPr>
            <a:r>
              <a:rPr lang="en-US" dirty="0">
                <a:latin typeface="Arial Narrow" panose="020B0606020202030204" pitchFamily="34" charset="0"/>
                <a:cs typeface="Arial" panose="020B0604020202020204" pitchFamily="34" charset="0"/>
              </a:rPr>
              <a:t>To ensure learners are </a:t>
            </a:r>
            <a:r>
              <a:rPr lang="en-US" b="1" dirty="0">
                <a:solidFill>
                  <a:srgbClr val="003300"/>
                </a:solidFill>
                <a:latin typeface="Arial Narrow" panose="020B0606020202030204" pitchFamily="34" charset="0"/>
                <a:cs typeface="Arial" panose="020B0604020202020204" pitchFamily="34" charset="0"/>
              </a:rPr>
              <a:t>adequately</a:t>
            </a:r>
            <a:r>
              <a:rPr lang="en-US" b="1" dirty="0">
                <a:solidFill>
                  <a:srgbClr val="00B050"/>
                </a:solidFill>
                <a:latin typeface="Arial Narrow" panose="020B0606020202030204" pitchFamily="34" charset="0"/>
                <a:cs typeface="Arial" panose="020B0604020202020204" pitchFamily="34" charset="0"/>
              </a:rPr>
              <a:t> </a:t>
            </a:r>
            <a:r>
              <a:rPr lang="en-US" b="1" dirty="0">
                <a:solidFill>
                  <a:srgbClr val="003300"/>
                </a:solidFill>
                <a:latin typeface="Arial Narrow" panose="020B0606020202030204" pitchFamily="34" charset="0"/>
                <a:cs typeface="Arial" panose="020B0604020202020204" pitchFamily="34" charset="0"/>
              </a:rPr>
              <a:t>prepared</a:t>
            </a:r>
            <a:r>
              <a:rPr lang="en-US" b="1" dirty="0">
                <a:solidFill>
                  <a:srgbClr val="336600"/>
                </a:solidFill>
                <a:latin typeface="Arial Narrow" panose="020B0606020202030204" pitchFamily="34" charset="0"/>
                <a:cs typeface="Arial" panose="020B0604020202020204" pitchFamily="34" charset="0"/>
              </a:rPr>
              <a:t> </a:t>
            </a:r>
            <a:r>
              <a:rPr lang="en-US" dirty="0">
                <a:latin typeface="Arial Narrow" panose="020B0606020202030204" pitchFamily="34" charset="0"/>
                <a:cs typeface="Arial" panose="020B0604020202020204" pitchFamily="34" charset="0"/>
              </a:rPr>
              <a:t>for the </a:t>
            </a:r>
            <a:r>
              <a:rPr lang="en-US" b="1" dirty="0">
                <a:solidFill>
                  <a:srgbClr val="003300"/>
                </a:solidFill>
                <a:latin typeface="Arial Narrow" panose="020B0606020202030204" pitchFamily="34" charset="0"/>
                <a:cs typeface="Arial" panose="020B0604020202020204" pitchFamily="34" charset="0"/>
              </a:rPr>
              <a:t>subsequent year/s </a:t>
            </a:r>
            <a:r>
              <a:rPr lang="en-US" dirty="0">
                <a:latin typeface="Arial Narrow" panose="020B0606020202030204" pitchFamily="34" charset="0"/>
                <a:cs typeface="Arial" panose="020B0604020202020204" pitchFamily="34" charset="0"/>
              </a:rPr>
              <a:t>in terms of skills, knowledge, attitudes and values.  </a:t>
            </a:r>
          </a:p>
          <a:p>
            <a:pPr marL="0" indent="0" algn="just">
              <a:spcBef>
                <a:spcPct val="0"/>
              </a:spcBef>
              <a:buNone/>
            </a:pPr>
            <a:endParaRPr lang="en-US" sz="1400" dirty="0">
              <a:latin typeface="Arial" panose="020B0604020202020204" pitchFamily="34" charset="0"/>
              <a:cs typeface="Arial" panose="020B0604020202020204" pitchFamily="34" charset="0"/>
            </a:endParaRPr>
          </a:p>
          <a:p>
            <a:pPr marL="1074738" indent="-1074738" algn="just" eaLnBrk="1" hangingPunct="1">
              <a:spcBef>
                <a:spcPct val="0"/>
              </a:spcBef>
              <a:buFont typeface="Arial" charset="0"/>
              <a:buNone/>
            </a:pPr>
            <a:endParaRPr lang="en-GB" altLang="en-US" sz="2800" dirty="0">
              <a:latin typeface="Arial Narrow" pitchFamily="34" charset="0"/>
              <a:cs typeface="Tahoma" pitchFamily="34" charset="0"/>
            </a:endParaRPr>
          </a:p>
        </p:txBody>
      </p:sp>
    </p:spTree>
    <p:extLst>
      <p:ext uri="{BB962C8B-B14F-4D97-AF65-F5344CB8AC3E}">
        <p14:creationId xmlns:p14="http://schemas.microsoft.com/office/powerpoint/2010/main" val="25985853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a:extLst>
              <a:ext uri="{FF2B5EF4-FFF2-40B4-BE49-F238E27FC236}">
                <a16:creationId xmlns:a16="http://schemas.microsoft.com/office/drawing/2014/main" id="{CC35266F-F881-41EE-9B75-4CD69722C688}"/>
              </a:ext>
            </a:extLst>
          </p:cNvPr>
          <p:cNvPicPr>
            <a:picLocks noChangeAspect="1"/>
          </p:cNvPicPr>
          <p:nvPr/>
        </p:nvPicPr>
        <p:blipFill>
          <a:blip r:embed="rId3"/>
          <a:stretch>
            <a:fillRect/>
          </a:stretch>
        </p:blipFill>
        <p:spPr>
          <a:xfrm>
            <a:off x="743710" y="1862251"/>
            <a:ext cx="1731773" cy="847332"/>
          </a:xfrm>
          <a:custGeom>
            <a:avLst/>
            <a:gdLst>
              <a:gd name="connsiteX0" fmla="*/ 0 w 1731773"/>
              <a:gd name="connsiteY0" fmla="*/ 0 h 847332"/>
              <a:gd name="connsiteX1" fmla="*/ 577258 w 1731773"/>
              <a:gd name="connsiteY1" fmla="*/ 0 h 847332"/>
              <a:gd name="connsiteX2" fmla="*/ 1189151 w 1731773"/>
              <a:gd name="connsiteY2" fmla="*/ 0 h 847332"/>
              <a:gd name="connsiteX3" fmla="*/ 1731773 w 1731773"/>
              <a:gd name="connsiteY3" fmla="*/ 0 h 847332"/>
              <a:gd name="connsiteX4" fmla="*/ 1731773 w 1731773"/>
              <a:gd name="connsiteY4" fmla="*/ 398246 h 847332"/>
              <a:gd name="connsiteX5" fmla="*/ 1731773 w 1731773"/>
              <a:gd name="connsiteY5" fmla="*/ 847332 h 847332"/>
              <a:gd name="connsiteX6" fmla="*/ 1137198 w 1731773"/>
              <a:gd name="connsiteY6" fmla="*/ 847332 h 847332"/>
              <a:gd name="connsiteX7" fmla="*/ 559940 w 1731773"/>
              <a:gd name="connsiteY7" fmla="*/ 847332 h 847332"/>
              <a:gd name="connsiteX8" fmla="*/ 0 w 1731773"/>
              <a:gd name="connsiteY8" fmla="*/ 847332 h 847332"/>
              <a:gd name="connsiteX9" fmla="*/ 0 w 1731773"/>
              <a:gd name="connsiteY9" fmla="*/ 423666 h 847332"/>
              <a:gd name="connsiteX10" fmla="*/ 0 w 1731773"/>
              <a:gd name="connsiteY10" fmla="*/ 0 h 847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31773" h="847332" fill="none" extrusionOk="0">
                <a:moveTo>
                  <a:pt x="0" y="0"/>
                </a:moveTo>
                <a:cubicBezTo>
                  <a:pt x="258378" y="-18904"/>
                  <a:pt x="378792" y="64255"/>
                  <a:pt x="577258" y="0"/>
                </a:cubicBezTo>
                <a:cubicBezTo>
                  <a:pt x="775724" y="-64255"/>
                  <a:pt x="904795" y="16366"/>
                  <a:pt x="1189151" y="0"/>
                </a:cubicBezTo>
                <a:cubicBezTo>
                  <a:pt x="1473507" y="-16366"/>
                  <a:pt x="1567039" y="36122"/>
                  <a:pt x="1731773" y="0"/>
                </a:cubicBezTo>
                <a:cubicBezTo>
                  <a:pt x="1748538" y="165635"/>
                  <a:pt x="1699862" y="296362"/>
                  <a:pt x="1731773" y="398246"/>
                </a:cubicBezTo>
                <a:cubicBezTo>
                  <a:pt x="1763684" y="500130"/>
                  <a:pt x="1679853" y="751375"/>
                  <a:pt x="1731773" y="847332"/>
                </a:cubicBezTo>
                <a:cubicBezTo>
                  <a:pt x="1536240" y="874577"/>
                  <a:pt x="1416208" y="790193"/>
                  <a:pt x="1137198" y="847332"/>
                </a:cubicBezTo>
                <a:cubicBezTo>
                  <a:pt x="858189" y="904471"/>
                  <a:pt x="831712" y="819961"/>
                  <a:pt x="559940" y="847332"/>
                </a:cubicBezTo>
                <a:cubicBezTo>
                  <a:pt x="288168" y="874703"/>
                  <a:pt x="220857" y="799751"/>
                  <a:pt x="0" y="847332"/>
                </a:cubicBezTo>
                <a:cubicBezTo>
                  <a:pt x="-33741" y="638703"/>
                  <a:pt x="49579" y="542819"/>
                  <a:pt x="0" y="423666"/>
                </a:cubicBezTo>
                <a:cubicBezTo>
                  <a:pt x="-49579" y="304513"/>
                  <a:pt x="12925" y="98674"/>
                  <a:pt x="0" y="0"/>
                </a:cubicBezTo>
                <a:close/>
              </a:path>
              <a:path w="1731773" h="847332" stroke="0" extrusionOk="0">
                <a:moveTo>
                  <a:pt x="0" y="0"/>
                </a:moveTo>
                <a:cubicBezTo>
                  <a:pt x="141362" y="-3417"/>
                  <a:pt x="413595" y="13659"/>
                  <a:pt x="559940" y="0"/>
                </a:cubicBezTo>
                <a:cubicBezTo>
                  <a:pt x="706285" y="-13659"/>
                  <a:pt x="884904" y="13054"/>
                  <a:pt x="1171833" y="0"/>
                </a:cubicBezTo>
                <a:cubicBezTo>
                  <a:pt x="1458762" y="-13054"/>
                  <a:pt x="1478420" y="56390"/>
                  <a:pt x="1731773" y="0"/>
                </a:cubicBezTo>
                <a:cubicBezTo>
                  <a:pt x="1748024" y="190263"/>
                  <a:pt x="1698510" y="210539"/>
                  <a:pt x="1731773" y="415193"/>
                </a:cubicBezTo>
                <a:cubicBezTo>
                  <a:pt x="1765036" y="619847"/>
                  <a:pt x="1704187" y="710558"/>
                  <a:pt x="1731773" y="847332"/>
                </a:cubicBezTo>
                <a:cubicBezTo>
                  <a:pt x="1514933" y="871832"/>
                  <a:pt x="1399549" y="796935"/>
                  <a:pt x="1189151" y="847332"/>
                </a:cubicBezTo>
                <a:cubicBezTo>
                  <a:pt x="978753" y="897729"/>
                  <a:pt x="896060" y="798515"/>
                  <a:pt x="611893" y="847332"/>
                </a:cubicBezTo>
                <a:cubicBezTo>
                  <a:pt x="327726" y="896149"/>
                  <a:pt x="124074" y="774599"/>
                  <a:pt x="0" y="847332"/>
                </a:cubicBezTo>
                <a:cubicBezTo>
                  <a:pt x="-44628" y="708598"/>
                  <a:pt x="15148" y="573625"/>
                  <a:pt x="0" y="432139"/>
                </a:cubicBezTo>
                <a:cubicBezTo>
                  <a:pt x="-15148" y="290653"/>
                  <a:pt x="7988" y="164067"/>
                  <a:pt x="0" y="0"/>
                </a:cubicBezTo>
                <a:close/>
              </a:path>
            </a:pathLst>
          </a:custGeom>
          <a:ln w="19050">
            <a:solidFill>
              <a:srgbClr val="003300"/>
            </a:solidFill>
            <a:extLst>
              <a:ext uri="{C807C97D-BFC1-408E-A445-0C87EB9F89A2}">
                <ask:lineSketchStyleProps xmlns="" xmlns:ask="http://schemas.microsoft.com/office/drawing/2018/sketchyshapes" sd="4242806934">
                  <a:prstGeom prst="rect">
                    <a:avLst/>
                  </a:prstGeom>
                  <ask:type>
                    <ask:lineSketchScribble/>
                  </ask:type>
                </ask:lineSketchStyleProps>
              </a:ext>
            </a:extLst>
          </a:ln>
        </p:spPr>
      </p:pic>
      <p:sp>
        <p:nvSpPr>
          <p:cNvPr id="13" name="フローチャート: 論理積ゲート 12">
            <a:extLst>
              <a:ext uri="{FF2B5EF4-FFF2-40B4-BE49-F238E27FC236}">
                <a16:creationId xmlns:a16="http://schemas.microsoft.com/office/drawing/2014/main" id="{60F8D650-E688-4ADD-BFF1-16301C65C778}"/>
              </a:ext>
            </a:extLst>
          </p:cNvPr>
          <p:cNvSpPr/>
          <p:nvPr/>
        </p:nvSpPr>
        <p:spPr>
          <a:xfrm>
            <a:off x="157853" y="1733258"/>
            <a:ext cx="678453" cy="248489"/>
          </a:xfrm>
          <a:prstGeom prst="flowChartDelay">
            <a:avLst/>
          </a:prstGeom>
          <a:solidFill>
            <a:srgbClr val="003300"/>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350" dirty="0">
                <a:solidFill>
                  <a:schemeClr val="bg1"/>
                </a:solidFill>
              </a:rPr>
              <a:t>Gr. 2</a:t>
            </a:r>
            <a:endParaRPr kumimoji="1" lang="ja-JP" altLang="en-US" sz="1350" dirty="0">
              <a:solidFill>
                <a:schemeClr val="bg1"/>
              </a:solidFill>
            </a:endParaRPr>
          </a:p>
        </p:txBody>
      </p:sp>
      <p:grpSp>
        <p:nvGrpSpPr>
          <p:cNvPr id="69" name="グループ化 68">
            <a:extLst>
              <a:ext uri="{FF2B5EF4-FFF2-40B4-BE49-F238E27FC236}">
                <a16:creationId xmlns:a16="http://schemas.microsoft.com/office/drawing/2014/main" id="{11FB5B4F-0646-4AF2-A161-382F7E275AC5}"/>
              </a:ext>
            </a:extLst>
          </p:cNvPr>
          <p:cNvGrpSpPr/>
          <p:nvPr/>
        </p:nvGrpSpPr>
        <p:grpSpPr>
          <a:xfrm>
            <a:off x="5447807" y="1712532"/>
            <a:ext cx="1971542" cy="1085273"/>
            <a:chOff x="7279708" y="1278016"/>
            <a:chExt cx="2470024" cy="1309387"/>
          </a:xfrm>
        </p:grpSpPr>
        <p:pic>
          <p:nvPicPr>
            <p:cNvPr id="12" name="図 11">
              <a:extLst>
                <a:ext uri="{FF2B5EF4-FFF2-40B4-BE49-F238E27FC236}">
                  <a16:creationId xmlns:a16="http://schemas.microsoft.com/office/drawing/2014/main" id="{CEDACF59-42DA-4FFB-A9E1-7026722660F6}"/>
                </a:ext>
              </a:extLst>
            </p:cNvPr>
            <p:cNvPicPr>
              <a:picLocks noChangeAspect="1"/>
            </p:cNvPicPr>
            <p:nvPr/>
          </p:nvPicPr>
          <p:blipFill>
            <a:blip r:embed="rId4"/>
            <a:stretch>
              <a:fillRect/>
            </a:stretch>
          </p:blipFill>
          <p:spPr>
            <a:xfrm>
              <a:off x="7753119" y="1459545"/>
              <a:ext cx="1996613" cy="1127858"/>
            </a:xfrm>
            <a:custGeom>
              <a:avLst/>
              <a:gdLst>
                <a:gd name="connsiteX0" fmla="*/ 0 w 1996613"/>
                <a:gd name="connsiteY0" fmla="*/ 0 h 1127858"/>
                <a:gd name="connsiteX1" fmla="*/ 519119 w 1996613"/>
                <a:gd name="connsiteY1" fmla="*/ 0 h 1127858"/>
                <a:gd name="connsiteX2" fmla="*/ 1038239 w 1996613"/>
                <a:gd name="connsiteY2" fmla="*/ 0 h 1127858"/>
                <a:gd name="connsiteX3" fmla="*/ 1557358 w 1996613"/>
                <a:gd name="connsiteY3" fmla="*/ 0 h 1127858"/>
                <a:gd name="connsiteX4" fmla="*/ 1996613 w 1996613"/>
                <a:gd name="connsiteY4" fmla="*/ 0 h 1127858"/>
                <a:gd name="connsiteX5" fmla="*/ 1996613 w 1996613"/>
                <a:gd name="connsiteY5" fmla="*/ 530093 h 1127858"/>
                <a:gd name="connsiteX6" fmla="*/ 1996613 w 1996613"/>
                <a:gd name="connsiteY6" fmla="*/ 1127858 h 1127858"/>
                <a:gd name="connsiteX7" fmla="*/ 1517426 w 1996613"/>
                <a:gd name="connsiteY7" fmla="*/ 1127858 h 1127858"/>
                <a:gd name="connsiteX8" fmla="*/ 978340 w 1996613"/>
                <a:gd name="connsiteY8" fmla="*/ 1127858 h 1127858"/>
                <a:gd name="connsiteX9" fmla="*/ 459221 w 1996613"/>
                <a:gd name="connsiteY9" fmla="*/ 1127858 h 1127858"/>
                <a:gd name="connsiteX10" fmla="*/ 0 w 1996613"/>
                <a:gd name="connsiteY10" fmla="*/ 1127858 h 1127858"/>
                <a:gd name="connsiteX11" fmla="*/ 0 w 1996613"/>
                <a:gd name="connsiteY11" fmla="*/ 563929 h 1127858"/>
                <a:gd name="connsiteX12" fmla="*/ 0 w 1996613"/>
                <a:gd name="connsiteY12" fmla="*/ 0 h 1127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96613" h="1127858" fill="none" extrusionOk="0">
                  <a:moveTo>
                    <a:pt x="0" y="0"/>
                  </a:moveTo>
                  <a:cubicBezTo>
                    <a:pt x="213193" y="-56765"/>
                    <a:pt x="338748" y="9767"/>
                    <a:pt x="519119" y="0"/>
                  </a:cubicBezTo>
                  <a:cubicBezTo>
                    <a:pt x="699490" y="-9767"/>
                    <a:pt x="836664" y="17510"/>
                    <a:pt x="1038239" y="0"/>
                  </a:cubicBezTo>
                  <a:cubicBezTo>
                    <a:pt x="1239814" y="-17510"/>
                    <a:pt x="1348075" y="35459"/>
                    <a:pt x="1557358" y="0"/>
                  </a:cubicBezTo>
                  <a:cubicBezTo>
                    <a:pt x="1766641" y="-35459"/>
                    <a:pt x="1810959" y="20887"/>
                    <a:pt x="1996613" y="0"/>
                  </a:cubicBezTo>
                  <a:cubicBezTo>
                    <a:pt x="2055224" y="126629"/>
                    <a:pt x="1959312" y="364833"/>
                    <a:pt x="1996613" y="530093"/>
                  </a:cubicBezTo>
                  <a:cubicBezTo>
                    <a:pt x="2033914" y="695353"/>
                    <a:pt x="1965291" y="837134"/>
                    <a:pt x="1996613" y="1127858"/>
                  </a:cubicBezTo>
                  <a:cubicBezTo>
                    <a:pt x="1781196" y="1141775"/>
                    <a:pt x="1721964" y="1085184"/>
                    <a:pt x="1517426" y="1127858"/>
                  </a:cubicBezTo>
                  <a:cubicBezTo>
                    <a:pt x="1312888" y="1170532"/>
                    <a:pt x="1167049" y="1111859"/>
                    <a:pt x="978340" y="1127858"/>
                  </a:cubicBezTo>
                  <a:cubicBezTo>
                    <a:pt x="789631" y="1143857"/>
                    <a:pt x="589165" y="1117807"/>
                    <a:pt x="459221" y="1127858"/>
                  </a:cubicBezTo>
                  <a:cubicBezTo>
                    <a:pt x="329277" y="1137909"/>
                    <a:pt x="147297" y="1115258"/>
                    <a:pt x="0" y="1127858"/>
                  </a:cubicBezTo>
                  <a:cubicBezTo>
                    <a:pt x="-3137" y="848670"/>
                    <a:pt x="14389" y="746215"/>
                    <a:pt x="0" y="563929"/>
                  </a:cubicBezTo>
                  <a:cubicBezTo>
                    <a:pt x="-14389" y="381643"/>
                    <a:pt x="5918" y="268355"/>
                    <a:pt x="0" y="0"/>
                  </a:cubicBezTo>
                  <a:close/>
                </a:path>
                <a:path w="1996613" h="1127858" stroke="0" extrusionOk="0">
                  <a:moveTo>
                    <a:pt x="0" y="0"/>
                  </a:moveTo>
                  <a:cubicBezTo>
                    <a:pt x="110032" y="-16998"/>
                    <a:pt x="288030" y="10708"/>
                    <a:pt x="519119" y="0"/>
                  </a:cubicBezTo>
                  <a:cubicBezTo>
                    <a:pt x="750208" y="-10708"/>
                    <a:pt x="910637" y="2077"/>
                    <a:pt x="1018273" y="0"/>
                  </a:cubicBezTo>
                  <a:cubicBezTo>
                    <a:pt x="1125909" y="-2077"/>
                    <a:pt x="1303958" y="5430"/>
                    <a:pt x="1457527" y="0"/>
                  </a:cubicBezTo>
                  <a:cubicBezTo>
                    <a:pt x="1611096" y="-5430"/>
                    <a:pt x="1808472" y="18508"/>
                    <a:pt x="1996613" y="0"/>
                  </a:cubicBezTo>
                  <a:cubicBezTo>
                    <a:pt x="2026049" y="175025"/>
                    <a:pt x="1983116" y="333084"/>
                    <a:pt x="1996613" y="575208"/>
                  </a:cubicBezTo>
                  <a:cubicBezTo>
                    <a:pt x="2010110" y="817332"/>
                    <a:pt x="1938531" y="1012613"/>
                    <a:pt x="1996613" y="1127858"/>
                  </a:cubicBezTo>
                  <a:cubicBezTo>
                    <a:pt x="1759480" y="1179062"/>
                    <a:pt x="1659445" y="1073872"/>
                    <a:pt x="1457527" y="1127858"/>
                  </a:cubicBezTo>
                  <a:cubicBezTo>
                    <a:pt x="1255609" y="1181844"/>
                    <a:pt x="1133087" y="1090016"/>
                    <a:pt x="918442" y="1127858"/>
                  </a:cubicBezTo>
                  <a:cubicBezTo>
                    <a:pt x="703798" y="1165700"/>
                    <a:pt x="600306" y="1089808"/>
                    <a:pt x="439255" y="1127858"/>
                  </a:cubicBezTo>
                  <a:cubicBezTo>
                    <a:pt x="278204" y="1165908"/>
                    <a:pt x="212751" y="1091658"/>
                    <a:pt x="0" y="1127858"/>
                  </a:cubicBezTo>
                  <a:cubicBezTo>
                    <a:pt x="-7395" y="912079"/>
                    <a:pt x="4492" y="753768"/>
                    <a:pt x="0" y="597765"/>
                  </a:cubicBezTo>
                  <a:cubicBezTo>
                    <a:pt x="-4492" y="441762"/>
                    <a:pt x="46573" y="243638"/>
                    <a:pt x="0" y="0"/>
                  </a:cubicBezTo>
                  <a:close/>
                </a:path>
              </a:pathLst>
            </a:custGeom>
            <a:ln w="19050">
              <a:solidFill>
                <a:srgbClr val="003300"/>
              </a:solidFill>
              <a:extLst>
                <a:ext uri="{C807C97D-BFC1-408E-A445-0C87EB9F89A2}">
                  <ask:lineSketchStyleProps xmlns="" xmlns:ask="http://schemas.microsoft.com/office/drawing/2018/sketchyshapes" sd="1224867588">
                    <a:prstGeom prst="rect">
                      <a:avLst/>
                    </a:prstGeom>
                    <ask:type>
                      <ask:lineSketchScribble/>
                    </ask:type>
                  </ask:lineSketchStyleProps>
                </a:ext>
              </a:extLst>
            </a:ln>
          </p:spPr>
        </p:pic>
        <p:sp>
          <p:nvSpPr>
            <p:cNvPr id="14" name="フローチャート: 論理積ゲート 13">
              <a:extLst>
                <a:ext uri="{FF2B5EF4-FFF2-40B4-BE49-F238E27FC236}">
                  <a16:creationId xmlns:a16="http://schemas.microsoft.com/office/drawing/2014/main" id="{3FEDAAD0-CAC9-4231-8E22-ECBCBEE47C2E}"/>
                </a:ext>
              </a:extLst>
            </p:cNvPr>
            <p:cNvSpPr/>
            <p:nvPr/>
          </p:nvSpPr>
          <p:spPr>
            <a:xfrm>
              <a:off x="7279708" y="1278016"/>
              <a:ext cx="788914" cy="331320"/>
            </a:xfrm>
            <a:custGeom>
              <a:avLst/>
              <a:gdLst>
                <a:gd name="connsiteX0" fmla="*/ 0 w 788914"/>
                <a:gd name="connsiteY0" fmla="*/ 0 h 331320"/>
                <a:gd name="connsiteX1" fmla="*/ 394457 w 788914"/>
                <a:gd name="connsiteY1" fmla="*/ 0 h 331320"/>
                <a:gd name="connsiteX2" fmla="*/ 788914 w 788914"/>
                <a:gd name="connsiteY2" fmla="*/ 165660 h 331320"/>
                <a:gd name="connsiteX3" fmla="*/ 394457 w 788914"/>
                <a:gd name="connsiteY3" fmla="*/ 331320 h 331320"/>
                <a:gd name="connsiteX4" fmla="*/ 0 w 788914"/>
                <a:gd name="connsiteY4" fmla="*/ 331320 h 331320"/>
                <a:gd name="connsiteX5" fmla="*/ 0 w 788914"/>
                <a:gd name="connsiteY5" fmla="*/ 0 h 331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8914" h="331320" fill="none" extrusionOk="0">
                  <a:moveTo>
                    <a:pt x="0" y="0"/>
                  </a:moveTo>
                  <a:cubicBezTo>
                    <a:pt x="117217" y="-15564"/>
                    <a:pt x="249182" y="17999"/>
                    <a:pt x="394457" y="0"/>
                  </a:cubicBezTo>
                  <a:cubicBezTo>
                    <a:pt x="585108" y="3384"/>
                    <a:pt x="806602" y="72036"/>
                    <a:pt x="788914" y="165660"/>
                  </a:cubicBezTo>
                  <a:cubicBezTo>
                    <a:pt x="820268" y="276409"/>
                    <a:pt x="614388" y="323883"/>
                    <a:pt x="394457" y="331320"/>
                  </a:cubicBezTo>
                  <a:cubicBezTo>
                    <a:pt x="308111" y="373489"/>
                    <a:pt x="150133" y="318543"/>
                    <a:pt x="0" y="331320"/>
                  </a:cubicBezTo>
                  <a:cubicBezTo>
                    <a:pt x="-3154" y="189854"/>
                    <a:pt x="3037" y="92134"/>
                    <a:pt x="0" y="0"/>
                  </a:cubicBezTo>
                  <a:close/>
                </a:path>
                <a:path w="788914" h="331320" stroke="0" extrusionOk="0">
                  <a:moveTo>
                    <a:pt x="0" y="0"/>
                  </a:moveTo>
                  <a:cubicBezTo>
                    <a:pt x="194483" y="-379"/>
                    <a:pt x="222443" y="19895"/>
                    <a:pt x="394457" y="0"/>
                  </a:cubicBezTo>
                  <a:cubicBezTo>
                    <a:pt x="609390" y="-11220"/>
                    <a:pt x="784608" y="76859"/>
                    <a:pt x="788914" y="165660"/>
                  </a:cubicBezTo>
                  <a:cubicBezTo>
                    <a:pt x="767693" y="231530"/>
                    <a:pt x="585376" y="328081"/>
                    <a:pt x="394457" y="331320"/>
                  </a:cubicBezTo>
                  <a:cubicBezTo>
                    <a:pt x="307809" y="357172"/>
                    <a:pt x="126092" y="319210"/>
                    <a:pt x="0" y="331320"/>
                  </a:cubicBezTo>
                  <a:cubicBezTo>
                    <a:pt x="-26472" y="188104"/>
                    <a:pt x="6659" y="121545"/>
                    <a:pt x="0" y="0"/>
                  </a:cubicBezTo>
                  <a:close/>
                </a:path>
              </a:pathLst>
            </a:custGeom>
            <a:solidFill>
              <a:srgbClr val="003300"/>
            </a:solidFill>
            <a:ln w="19050">
              <a:solidFill>
                <a:srgbClr val="CC9900"/>
              </a:solidFill>
              <a:extLst>
                <a:ext uri="{C807C97D-BFC1-408E-A445-0C87EB9F89A2}">
                  <ask:lineSketchStyleProps xmlns="" xmlns:ask="http://schemas.microsoft.com/office/drawing/2018/sketchyshapes" sd="4273522248">
                    <a:prstGeom prst="flowChartDelay">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350" dirty="0">
                  <a:solidFill>
                    <a:schemeClr val="bg1"/>
                  </a:solidFill>
                </a:rPr>
                <a:t>Gr. 3</a:t>
              </a:r>
              <a:endParaRPr kumimoji="1" lang="ja-JP" altLang="en-US" sz="1350" dirty="0">
                <a:solidFill>
                  <a:schemeClr val="bg1"/>
                </a:solidFill>
              </a:endParaRPr>
            </a:p>
          </p:txBody>
        </p:sp>
      </p:grpSp>
      <p:sp>
        <p:nvSpPr>
          <p:cNvPr id="3" name="テキスト ボックス 2">
            <a:extLst>
              <a:ext uri="{FF2B5EF4-FFF2-40B4-BE49-F238E27FC236}">
                <a16:creationId xmlns:a16="http://schemas.microsoft.com/office/drawing/2014/main" id="{B69606D3-D096-4F48-9878-D3EC891DCDCD}"/>
              </a:ext>
            </a:extLst>
          </p:cNvPr>
          <p:cNvSpPr txBox="1"/>
          <p:nvPr/>
        </p:nvSpPr>
        <p:spPr>
          <a:xfrm>
            <a:off x="497080" y="1455866"/>
            <a:ext cx="2506648" cy="300082"/>
          </a:xfrm>
          <a:prstGeom prst="rect">
            <a:avLst/>
          </a:prstGeom>
          <a:noFill/>
        </p:spPr>
        <p:txBody>
          <a:bodyPr wrap="none" rtlCol="0">
            <a:spAutoFit/>
          </a:bodyPr>
          <a:lstStyle/>
          <a:p>
            <a:r>
              <a:rPr kumimoji="1" lang="en-US" altLang="ja-JP" sz="1350" dirty="0"/>
              <a:t>Show the break down technique.</a:t>
            </a:r>
            <a:endParaRPr kumimoji="1" lang="ja-JP" altLang="en-US" sz="1350" dirty="0"/>
          </a:p>
        </p:txBody>
      </p:sp>
      <p:sp>
        <p:nvSpPr>
          <p:cNvPr id="5" name="テキスト ボックス 4">
            <a:extLst>
              <a:ext uri="{FF2B5EF4-FFF2-40B4-BE49-F238E27FC236}">
                <a16:creationId xmlns:a16="http://schemas.microsoft.com/office/drawing/2014/main" id="{B181EE06-5317-422A-826E-7DC0209AA0CA}"/>
              </a:ext>
            </a:extLst>
          </p:cNvPr>
          <p:cNvSpPr txBox="1"/>
          <p:nvPr/>
        </p:nvSpPr>
        <p:spPr>
          <a:xfrm>
            <a:off x="884216" y="3679578"/>
            <a:ext cx="689612" cy="300082"/>
          </a:xfrm>
          <a:prstGeom prst="rect">
            <a:avLst/>
          </a:prstGeom>
          <a:noFill/>
        </p:spPr>
        <p:txBody>
          <a:bodyPr wrap="none" rtlCol="0">
            <a:spAutoFit/>
          </a:bodyPr>
          <a:lstStyle/>
          <a:p>
            <a:r>
              <a:rPr kumimoji="1" lang="en-US" altLang="ja-JP" sz="1350" dirty="0"/>
              <a:t>43 + 9  </a:t>
            </a:r>
            <a:endParaRPr kumimoji="1" lang="ja-JP" altLang="en-US" sz="1350" dirty="0"/>
          </a:p>
        </p:txBody>
      </p:sp>
      <p:cxnSp>
        <p:nvCxnSpPr>
          <p:cNvPr id="8" name="直線コネクタ 7">
            <a:extLst>
              <a:ext uri="{FF2B5EF4-FFF2-40B4-BE49-F238E27FC236}">
                <a16:creationId xmlns:a16="http://schemas.microsoft.com/office/drawing/2014/main" id="{DAF01174-69BE-4E52-92A2-E96622187A0F}"/>
              </a:ext>
            </a:extLst>
          </p:cNvPr>
          <p:cNvCxnSpPr/>
          <p:nvPr/>
        </p:nvCxnSpPr>
        <p:spPr>
          <a:xfrm>
            <a:off x="1021404" y="2709581"/>
            <a:ext cx="110165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直線コネクタ 10">
            <a:extLst>
              <a:ext uri="{FF2B5EF4-FFF2-40B4-BE49-F238E27FC236}">
                <a16:creationId xmlns:a16="http://schemas.microsoft.com/office/drawing/2014/main" id="{9C08E395-40EE-4BC4-8B64-75E20501ADD5}"/>
              </a:ext>
            </a:extLst>
          </p:cNvPr>
          <p:cNvCxnSpPr>
            <a:cxnSpLocks/>
          </p:cNvCxnSpPr>
          <p:nvPr/>
        </p:nvCxnSpPr>
        <p:spPr>
          <a:xfrm>
            <a:off x="1149080" y="2709581"/>
            <a:ext cx="102505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3" name="テキスト ボックス 22">
            <a:extLst>
              <a:ext uri="{FF2B5EF4-FFF2-40B4-BE49-F238E27FC236}">
                <a16:creationId xmlns:a16="http://schemas.microsoft.com/office/drawing/2014/main" id="{5059171A-551E-4582-A661-7BAB3D2F95BC}"/>
              </a:ext>
            </a:extLst>
          </p:cNvPr>
          <p:cNvSpPr txBox="1"/>
          <p:nvPr/>
        </p:nvSpPr>
        <p:spPr>
          <a:xfrm>
            <a:off x="339759" y="3422141"/>
            <a:ext cx="1051442" cy="300082"/>
          </a:xfrm>
          <a:prstGeom prst="rect">
            <a:avLst/>
          </a:prstGeom>
          <a:noFill/>
          <a:ln w="19050">
            <a:solidFill>
              <a:srgbClr val="003300"/>
            </a:solidFill>
          </a:ln>
        </p:spPr>
        <p:txBody>
          <a:bodyPr wrap="none" rtlCol="0">
            <a:spAutoFit/>
          </a:bodyPr>
          <a:lstStyle/>
          <a:p>
            <a:r>
              <a:rPr kumimoji="1" lang="en-US" altLang="ja-JP" sz="1350" b="1" dirty="0">
                <a:solidFill>
                  <a:srgbClr val="003300"/>
                </a:solidFill>
              </a:rPr>
              <a:t>Make-a-ten</a:t>
            </a:r>
            <a:r>
              <a:rPr kumimoji="1" lang="en-US" altLang="ja-JP" sz="1350" dirty="0">
                <a:solidFill>
                  <a:srgbClr val="FF0000"/>
                </a:solidFill>
              </a:rPr>
              <a:t> </a:t>
            </a:r>
            <a:endParaRPr kumimoji="1" lang="ja-JP" altLang="en-US" sz="1350" dirty="0">
              <a:solidFill>
                <a:srgbClr val="FF0000"/>
              </a:solidFill>
            </a:endParaRPr>
          </a:p>
        </p:txBody>
      </p:sp>
      <p:sp>
        <p:nvSpPr>
          <p:cNvPr id="24" name="テキスト ボックス 23">
            <a:extLst>
              <a:ext uri="{FF2B5EF4-FFF2-40B4-BE49-F238E27FC236}">
                <a16:creationId xmlns:a16="http://schemas.microsoft.com/office/drawing/2014/main" id="{300F1371-6DE5-42E3-9939-9F033E5C1C99}"/>
              </a:ext>
            </a:extLst>
          </p:cNvPr>
          <p:cNvSpPr txBox="1"/>
          <p:nvPr/>
        </p:nvSpPr>
        <p:spPr>
          <a:xfrm>
            <a:off x="785957" y="3957484"/>
            <a:ext cx="1027845" cy="300082"/>
          </a:xfrm>
          <a:prstGeom prst="rect">
            <a:avLst/>
          </a:prstGeom>
          <a:noFill/>
        </p:spPr>
        <p:txBody>
          <a:bodyPr wrap="none" rtlCol="0">
            <a:spAutoFit/>
          </a:bodyPr>
          <a:lstStyle/>
          <a:p>
            <a:r>
              <a:rPr kumimoji="1" lang="en-US" altLang="ja-JP" sz="1350" dirty="0"/>
              <a:t>43 + 7 + 2 = </a:t>
            </a:r>
            <a:endParaRPr kumimoji="1" lang="ja-JP" altLang="en-US" sz="1350" dirty="0"/>
          </a:p>
        </p:txBody>
      </p:sp>
      <p:sp>
        <p:nvSpPr>
          <p:cNvPr id="25" name="テキスト ボックス 24">
            <a:extLst>
              <a:ext uri="{FF2B5EF4-FFF2-40B4-BE49-F238E27FC236}">
                <a16:creationId xmlns:a16="http://schemas.microsoft.com/office/drawing/2014/main" id="{95425126-4567-4813-8331-94AF5FC03F51}"/>
              </a:ext>
            </a:extLst>
          </p:cNvPr>
          <p:cNvSpPr txBox="1"/>
          <p:nvPr/>
        </p:nvSpPr>
        <p:spPr>
          <a:xfrm>
            <a:off x="1661606" y="3956104"/>
            <a:ext cx="990977" cy="300082"/>
          </a:xfrm>
          <a:prstGeom prst="rect">
            <a:avLst/>
          </a:prstGeom>
          <a:noFill/>
        </p:spPr>
        <p:txBody>
          <a:bodyPr wrap="none" rtlCol="0">
            <a:spAutoFit/>
          </a:bodyPr>
          <a:lstStyle/>
          <a:p>
            <a:r>
              <a:rPr kumimoji="1" lang="en-US" altLang="ja-JP" sz="1350" dirty="0"/>
              <a:t>50 + 2 = 52 </a:t>
            </a:r>
            <a:endParaRPr kumimoji="1" lang="ja-JP" altLang="en-US" sz="1350" dirty="0"/>
          </a:p>
        </p:txBody>
      </p:sp>
      <p:sp>
        <p:nvSpPr>
          <p:cNvPr id="26" name="四角形: 角を丸くする 25">
            <a:extLst>
              <a:ext uri="{FF2B5EF4-FFF2-40B4-BE49-F238E27FC236}">
                <a16:creationId xmlns:a16="http://schemas.microsoft.com/office/drawing/2014/main" id="{E8C6CC07-A1A3-4202-9A01-E668FB640495}"/>
              </a:ext>
            </a:extLst>
          </p:cNvPr>
          <p:cNvSpPr/>
          <p:nvPr/>
        </p:nvSpPr>
        <p:spPr>
          <a:xfrm>
            <a:off x="743710" y="3956577"/>
            <a:ext cx="584116" cy="276999"/>
          </a:xfrm>
          <a:prstGeom prst="roundRect">
            <a:avLst/>
          </a:prstGeom>
          <a:noFill/>
          <a:ln w="38100">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nvGrpSpPr>
          <p:cNvPr id="64" name="グループ化 63">
            <a:extLst>
              <a:ext uri="{FF2B5EF4-FFF2-40B4-BE49-F238E27FC236}">
                <a16:creationId xmlns:a16="http://schemas.microsoft.com/office/drawing/2014/main" id="{59D44952-3C4B-4E0B-B7A1-7A4B394575B1}"/>
              </a:ext>
            </a:extLst>
          </p:cNvPr>
          <p:cNvGrpSpPr/>
          <p:nvPr/>
        </p:nvGrpSpPr>
        <p:grpSpPr>
          <a:xfrm>
            <a:off x="1251024" y="3883750"/>
            <a:ext cx="196106" cy="167497"/>
            <a:chOff x="1668031" y="4035333"/>
            <a:chExt cx="261475" cy="223329"/>
          </a:xfrm>
        </p:grpSpPr>
        <p:cxnSp>
          <p:nvCxnSpPr>
            <p:cNvPr id="27" name="直線コネクタ 26">
              <a:extLst>
                <a:ext uri="{FF2B5EF4-FFF2-40B4-BE49-F238E27FC236}">
                  <a16:creationId xmlns:a16="http://schemas.microsoft.com/office/drawing/2014/main" id="{6CCFB4F0-F9F7-4D08-BA23-AEDCE71222FF}"/>
                </a:ext>
              </a:extLst>
            </p:cNvPr>
            <p:cNvCxnSpPr>
              <a:cxnSpLocks/>
            </p:cNvCxnSpPr>
            <p:nvPr/>
          </p:nvCxnSpPr>
          <p:spPr>
            <a:xfrm flipV="1">
              <a:off x="1668031" y="4035333"/>
              <a:ext cx="96450" cy="223329"/>
            </a:xfrm>
            <a:prstGeom prst="line">
              <a:avLst/>
            </a:prstGeom>
            <a:ln w="19050">
              <a:solidFill>
                <a:srgbClr val="003300"/>
              </a:solidFill>
            </a:ln>
          </p:spPr>
          <p:style>
            <a:lnRef idx="1">
              <a:schemeClr val="accent1"/>
            </a:lnRef>
            <a:fillRef idx="0">
              <a:schemeClr val="accent1"/>
            </a:fillRef>
            <a:effectRef idx="0">
              <a:schemeClr val="accent1"/>
            </a:effectRef>
            <a:fontRef idx="minor">
              <a:schemeClr val="tx1"/>
            </a:fontRef>
          </p:style>
        </p:cxnSp>
        <p:cxnSp>
          <p:nvCxnSpPr>
            <p:cNvPr id="34" name="直線コネクタ 33">
              <a:extLst>
                <a:ext uri="{FF2B5EF4-FFF2-40B4-BE49-F238E27FC236}">
                  <a16:creationId xmlns:a16="http://schemas.microsoft.com/office/drawing/2014/main" id="{5F4FAF4F-136B-4752-8623-AC7B95268733}"/>
                </a:ext>
              </a:extLst>
            </p:cNvPr>
            <p:cNvCxnSpPr>
              <a:cxnSpLocks/>
            </p:cNvCxnSpPr>
            <p:nvPr/>
          </p:nvCxnSpPr>
          <p:spPr>
            <a:xfrm flipH="1" flipV="1">
              <a:off x="1820431" y="4035333"/>
              <a:ext cx="109075" cy="223329"/>
            </a:xfrm>
            <a:prstGeom prst="line">
              <a:avLst/>
            </a:prstGeom>
            <a:ln w="19050">
              <a:solidFill>
                <a:srgbClr val="003300"/>
              </a:solidFill>
            </a:ln>
          </p:spPr>
          <p:style>
            <a:lnRef idx="1">
              <a:schemeClr val="accent1"/>
            </a:lnRef>
            <a:fillRef idx="0">
              <a:schemeClr val="accent1"/>
            </a:fillRef>
            <a:effectRef idx="0">
              <a:schemeClr val="accent1"/>
            </a:effectRef>
            <a:fontRef idx="minor">
              <a:schemeClr val="tx1"/>
            </a:fontRef>
          </p:style>
        </p:cxnSp>
      </p:grpSp>
      <p:grpSp>
        <p:nvGrpSpPr>
          <p:cNvPr id="68" name="グループ化 67">
            <a:extLst>
              <a:ext uri="{FF2B5EF4-FFF2-40B4-BE49-F238E27FC236}">
                <a16:creationId xmlns:a16="http://schemas.microsoft.com/office/drawing/2014/main" id="{1DEAC6B4-4908-4EA7-9A95-19C304B2E04C}"/>
              </a:ext>
            </a:extLst>
          </p:cNvPr>
          <p:cNvGrpSpPr/>
          <p:nvPr/>
        </p:nvGrpSpPr>
        <p:grpSpPr>
          <a:xfrm>
            <a:off x="757378" y="4516416"/>
            <a:ext cx="1983370" cy="576609"/>
            <a:chOff x="1009838" y="4878887"/>
            <a:chExt cx="2644492" cy="768811"/>
          </a:xfrm>
        </p:grpSpPr>
        <p:sp>
          <p:nvSpPr>
            <p:cNvPr id="37" name="テキスト ボックス 36">
              <a:extLst>
                <a:ext uri="{FF2B5EF4-FFF2-40B4-BE49-F238E27FC236}">
                  <a16:creationId xmlns:a16="http://schemas.microsoft.com/office/drawing/2014/main" id="{E922EBD2-2943-4568-9432-00B14FE95B80}"/>
                </a:ext>
              </a:extLst>
            </p:cNvPr>
            <p:cNvSpPr txBox="1"/>
            <p:nvPr/>
          </p:nvSpPr>
          <p:spPr>
            <a:xfrm>
              <a:off x="1178955" y="4878887"/>
              <a:ext cx="919482" cy="400109"/>
            </a:xfrm>
            <a:prstGeom prst="rect">
              <a:avLst/>
            </a:prstGeom>
            <a:noFill/>
          </p:spPr>
          <p:txBody>
            <a:bodyPr wrap="none" rtlCol="0">
              <a:spAutoFit/>
            </a:bodyPr>
            <a:lstStyle/>
            <a:p>
              <a:r>
                <a:rPr kumimoji="1" lang="en-US" altLang="ja-JP" sz="1350" dirty="0"/>
                <a:t>43 + 9  </a:t>
              </a:r>
              <a:endParaRPr kumimoji="1" lang="ja-JP" altLang="en-US" sz="1350" dirty="0"/>
            </a:p>
          </p:txBody>
        </p:sp>
        <p:sp>
          <p:nvSpPr>
            <p:cNvPr id="38" name="テキスト ボックス 37">
              <a:extLst>
                <a:ext uri="{FF2B5EF4-FFF2-40B4-BE49-F238E27FC236}">
                  <a16:creationId xmlns:a16="http://schemas.microsoft.com/office/drawing/2014/main" id="{AD15E2AB-A901-47DE-8586-72DE1062792F}"/>
                </a:ext>
              </a:extLst>
            </p:cNvPr>
            <p:cNvSpPr txBox="1"/>
            <p:nvPr/>
          </p:nvSpPr>
          <p:spPr>
            <a:xfrm>
              <a:off x="1009838" y="5247589"/>
              <a:ext cx="1370460" cy="400109"/>
            </a:xfrm>
            <a:prstGeom prst="rect">
              <a:avLst/>
            </a:prstGeom>
            <a:noFill/>
          </p:spPr>
          <p:txBody>
            <a:bodyPr wrap="none" rtlCol="0">
              <a:spAutoFit/>
            </a:bodyPr>
            <a:lstStyle/>
            <a:p>
              <a:r>
                <a:rPr kumimoji="1" lang="en-US" altLang="ja-JP" sz="1350" dirty="0"/>
                <a:t>40 + 3 + 9 = </a:t>
              </a:r>
              <a:endParaRPr kumimoji="1" lang="ja-JP" altLang="en-US" sz="1350" dirty="0"/>
            </a:p>
          </p:txBody>
        </p:sp>
        <p:sp>
          <p:nvSpPr>
            <p:cNvPr id="39" name="テキスト ボックス 38">
              <a:extLst>
                <a:ext uri="{FF2B5EF4-FFF2-40B4-BE49-F238E27FC236}">
                  <a16:creationId xmlns:a16="http://schemas.microsoft.com/office/drawing/2014/main" id="{32B0903E-B459-461F-B774-52A9A6D40964}"/>
                </a:ext>
              </a:extLst>
            </p:cNvPr>
            <p:cNvSpPr txBox="1"/>
            <p:nvPr/>
          </p:nvSpPr>
          <p:spPr>
            <a:xfrm>
              <a:off x="2215474" y="5247589"/>
              <a:ext cx="1438856" cy="400109"/>
            </a:xfrm>
            <a:prstGeom prst="rect">
              <a:avLst/>
            </a:prstGeom>
            <a:noFill/>
          </p:spPr>
          <p:txBody>
            <a:bodyPr wrap="none" rtlCol="0">
              <a:spAutoFit/>
            </a:bodyPr>
            <a:lstStyle/>
            <a:p>
              <a:r>
                <a:rPr kumimoji="1" lang="en-US" altLang="ja-JP" sz="1350" dirty="0"/>
                <a:t>40 + 12 = 52 </a:t>
              </a:r>
              <a:endParaRPr kumimoji="1" lang="ja-JP" altLang="en-US" sz="1350" dirty="0"/>
            </a:p>
          </p:txBody>
        </p:sp>
        <p:sp>
          <p:nvSpPr>
            <p:cNvPr id="40" name="四角形: 角を丸くする 39">
              <a:extLst>
                <a:ext uri="{FF2B5EF4-FFF2-40B4-BE49-F238E27FC236}">
                  <a16:creationId xmlns:a16="http://schemas.microsoft.com/office/drawing/2014/main" id="{85D6DD1B-22A1-461A-BF71-64EB618C19F0}"/>
                </a:ext>
              </a:extLst>
            </p:cNvPr>
            <p:cNvSpPr/>
            <p:nvPr/>
          </p:nvSpPr>
          <p:spPr>
            <a:xfrm>
              <a:off x="1532106" y="5247589"/>
              <a:ext cx="540384" cy="369332"/>
            </a:xfrm>
            <a:prstGeom prst="roundRect">
              <a:avLst/>
            </a:prstGeom>
            <a:noFill/>
            <a:ln w="38100">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nvGrpSpPr>
            <p:cNvPr id="43" name="グループ化 42">
              <a:extLst>
                <a:ext uri="{FF2B5EF4-FFF2-40B4-BE49-F238E27FC236}">
                  <a16:creationId xmlns:a16="http://schemas.microsoft.com/office/drawing/2014/main" id="{F19E47CE-4590-411E-99BA-0C68BC9F8286}"/>
                </a:ext>
              </a:extLst>
            </p:cNvPr>
            <p:cNvGrpSpPr/>
            <p:nvPr/>
          </p:nvGrpSpPr>
          <p:grpSpPr>
            <a:xfrm>
              <a:off x="1270631" y="5140235"/>
              <a:ext cx="261475" cy="223329"/>
              <a:chOff x="1668031" y="4817012"/>
              <a:chExt cx="261475" cy="223329"/>
            </a:xfrm>
          </p:grpSpPr>
          <p:cxnSp>
            <p:nvCxnSpPr>
              <p:cNvPr id="41" name="直線コネクタ 40">
                <a:extLst>
                  <a:ext uri="{FF2B5EF4-FFF2-40B4-BE49-F238E27FC236}">
                    <a16:creationId xmlns:a16="http://schemas.microsoft.com/office/drawing/2014/main" id="{8657A1E5-1BCE-44F3-859B-43660C139972}"/>
                  </a:ext>
                </a:extLst>
              </p:cNvPr>
              <p:cNvCxnSpPr>
                <a:cxnSpLocks/>
              </p:cNvCxnSpPr>
              <p:nvPr/>
            </p:nvCxnSpPr>
            <p:spPr>
              <a:xfrm flipV="1">
                <a:off x="1668031" y="4817012"/>
                <a:ext cx="96450" cy="223329"/>
              </a:xfrm>
              <a:prstGeom prst="line">
                <a:avLst/>
              </a:prstGeom>
              <a:ln w="19050">
                <a:solidFill>
                  <a:srgbClr val="003300"/>
                </a:solidFill>
              </a:ln>
            </p:spPr>
            <p:style>
              <a:lnRef idx="1">
                <a:schemeClr val="accent1"/>
              </a:lnRef>
              <a:fillRef idx="0">
                <a:schemeClr val="accent1"/>
              </a:fillRef>
              <a:effectRef idx="0">
                <a:schemeClr val="accent1"/>
              </a:effectRef>
              <a:fontRef idx="minor">
                <a:schemeClr val="tx1"/>
              </a:fontRef>
            </p:style>
          </p:cxnSp>
          <p:cxnSp>
            <p:nvCxnSpPr>
              <p:cNvPr id="42" name="直線コネクタ 41">
                <a:extLst>
                  <a:ext uri="{FF2B5EF4-FFF2-40B4-BE49-F238E27FC236}">
                    <a16:creationId xmlns:a16="http://schemas.microsoft.com/office/drawing/2014/main" id="{42CB79BD-4DB2-4672-8A44-A4BDFD3CF2D2}"/>
                  </a:ext>
                </a:extLst>
              </p:cNvPr>
              <p:cNvCxnSpPr>
                <a:cxnSpLocks/>
              </p:cNvCxnSpPr>
              <p:nvPr/>
            </p:nvCxnSpPr>
            <p:spPr>
              <a:xfrm flipH="1" flipV="1">
                <a:off x="1820431" y="4817012"/>
                <a:ext cx="109075" cy="223329"/>
              </a:xfrm>
              <a:prstGeom prst="line">
                <a:avLst/>
              </a:prstGeom>
              <a:ln w="19050">
                <a:solidFill>
                  <a:srgbClr val="003300"/>
                </a:solidFill>
              </a:ln>
            </p:spPr>
            <p:style>
              <a:lnRef idx="1">
                <a:schemeClr val="accent1"/>
              </a:lnRef>
              <a:fillRef idx="0">
                <a:schemeClr val="accent1"/>
              </a:fillRef>
              <a:effectRef idx="0">
                <a:schemeClr val="accent1"/>
              </a:effectRef>
              <a:fontRef idx="minor">
                <a:schemeClr val="tx1"/>
              </a:fontRef>
            </p:style>
          </p:cxnSp>
        </p:grpSp>
      </p:grpSp>
      <p:sp>
        <p:nvSpPr>
          <p:cNvPr id="44" name="吹き出し: 四角形 43">
            <a:extLst>
              <a:ext uri="{FF2B5EF4-FFF2-40B4-BE49-F238E27FC236}">
                <a16:creationId xmlns:a16="http://schemas.microsoft.com/office/drawing/2014/main" id="{EE045E83-09E5-44D7-B7E4-C046753C4F8A}"/>
              </a:ext>
            </a:extLst>
          </p:cNvPr>
          <p:cNvSpPr/>
          <p:nvPr/>
        </p:nvSpPr>
        <p:spPr>
          <a:xfrm>
            <a:off x="2944107" y="2644117"/>
            <a:ext cx="881458" cy="175752"/>
          </a:xfrm>
          <a:prstGeom prst="wedgeRectCallout">
            <a:avLst>
              <a:gd name="adj1" fmla="val -132390"/>
              <a:gd name="adj2" fmla="val -128686"/>
            </a:avLst>
          </a:prstGeom>
          <a:no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kumimoji="1" lang="en-US" altLang="ja-JP" sz="1350" b="1" dirty="0">
                <a:solidFill>
                  <a:srgbClr val="FF0000"/>
                </a:solidFill>
              </a:rPr>
              <a:t>incorrect</a:t>
            </a:r>
            <a:r>
              <a:rPr kumimoji="1" lang="en-US" altLang="ja-JP" sz="1350" dirty="0">
                <a:solidFill>
                  <a:srgbClr val="FF0000"/>
                </a:solidFill>
              </a:rPr>
              <a:t> </a:t>
            </a:r>
            <a:endParaRPr kumimoji="1" lang="ja-JP" altLang="en-US" sz="1350" dirty="0">
              <a:solidFill>
                <a:srgbClr val="FF0000"/>
              </a:solidFill>
            </a:endParaRPr>
          </a:p>
        </p:txBody>
      </p:sp>
      <p:cxnSp>
        <p:nvCxnSpPr>
          <p:cNvPr id="45" name="直線コネクタ 44">
            <a:extLst>
              <a:ext uri="{FF2B5EF4-FFF2-40B4-BE49-F238E27FC236}">
                <a16:creationId xmlns:a16="http://schemas.microsoft.com/office/drawing/2014/main" id="{60BE5542-F1AB-4C79-88DA-C823A3D1D79F}"/>
              </a:ext>
            </a:extLst>
          </p:cNvPr>
          <p:cNvCxnSpPr>
            <a:cxnSpLocks/>
          </p:cNvCxnSpPr>
          <p:nvPr/>
        </p:nvCxnSpPr>
        <p:spPr>
          <a:xfrm>
            <a:off x="5954544" y="2779991"/>
            <a:ext cx="102505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46" name="吹き出し: 四角形 45">
            <a:extLst>
              <a:ext uri="{FF2B5EF4-FFF2-40B4-BE49-F238E27FC236}">
                <a16:creationId xmlns:a16="http://schemas.microsoft.com/office/drawing/2014/main" id="{FDC5FC86-F769-49BE-AACE-15CEE20BF796}"/>
              </a:ext>
            </a:extLst>
          </p:cNvPr>
          <p:cNvSpPr/>
          <p:nvPr/>
        </p:nvSpPr>
        <p:spPr>
          <a:xfrm>
            <a:off x="7627812" y="2762092"/>
            <a:ext cx="1051440" cy="179157"/>
          </a:xfrm>
          <a:prstGeom prst="wedgeRectCallout">
            <a:avLst>
              <a:gd name="adj1" fmla="val -111239"/>
              <a:gd name="adj2" fmla="val -102019"/>
            </a:avLst>
          </a:prstGeom>
          <a:no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kumimoji="1" lang="en-US" altLang="ja-JP" sz="1350" b="1" dirty="0">
                <a:solidFill>
                  <a:srgbClr val="FF0000"/>
                </a:solidFill>
              </a:rPr>
              <a:t>incorrect</a:t>
            </a:r>
            <a:r>
              <a:rPr kumimoji="1" lang="en-US" altLang="ja-JP" sz="1350" dirty="0">
                <a:solidFill>
                  <a:srgbClr val="FF0000"/>
                </a:solidFill>
              </a:rPr>
              <a:t> </a:t>
            </a:r>
            <a:endParaRPr kumimoji="1" lang="ja-JP" altLang="en-US" sz="1350" dirty="0">
              <a:solidFill>
                <a:srgbClr val="FF0000"/>
              </a:solidFill>
            </a:endParaRPr>
          </a:p>
        </p:txBody>
      </p:sp>
      <p:sp>
        <p:nvSpPr>
          <p:cNvPr id="48" name="テキスト ボックス 47">
            <a:extLst>
              <a:ext uri="{FF2B5EF4-FFF2-40B4-BE49-F238E27FC236}">
                <a16:creationId xmlns:a16="http://schemas.microsoft.com/office/drawing/2014/main" id="{B129597A-A724-4A08-8352-5009C405124F}"/>
              </a:ext>
            </a:extLst>
          </p:cNvPr>
          <p:cNvSpPr txBox="1"/>
          <p:nvPr/>
        </p:nvSpPr>
        <p:spPr>
          <a:xfrm>
            <a:off x="5650984" y="3686437"/>
            <a:ext cx="651140" cy="300082"/>
          </a:xfrm>
          <a:prstGeom prst="rect">
            <a:avLst/>
          </a:prstGeom>
          <a:noFill/>
        </p:spPr>
        <p:txBody>
          <a:bodyPr wrap="none" rtlCol="0">
            <a:spAutoFit/>
          </a:bodyPr>
          <a:lstStyle/>
          <a:p>
            <a:r>
              <a:rPr kumimoji="1" lang="en-US" altLang="ja-JP" sz="1350" dirty="0"/>
              <a:t>66 – 9 </a:t>
            </a:r>
            <a:endParaRPr kumimoji="1" lang="ja-JP" altLang="en-US" sz="1350" dirty="0"/>
          </a:p>
        </p:txBody>
      </p:sp>
      <p:sp>
        <p:nvSpPr>
          <p:cNvPr id="49" name="テキスト ボックス 48">
            <a:extLst>
              <a:ext uri="{FF2B5EF4-FFF2-40B4-BE49-F238E27FC236}">
                <a16:creationId xmlns:a16="http://schemas.microsoft.com/office/drawing/2014/main" id="{6906AFF6-BAB2-434C-91E7-5FC58EAFE7C5}"/>
              </a:ext>
            </a:extLst>
          </p:cNvPr>
          <p:cNvSpPr txBox="1"/>
          <p:nvPr/>
        </p:nvSpPr>
        <p:spPr>
          <a:xfrm>
            <a:off x="5106526" y="3429000"/>
            <a:ext cx="1051442" cy="300082"/>
          </a:xfrm>
          <a:prstGeom prst="rect">
            <a:avLst/>
          </a:prstGeom>
          <a:noFill/>
          <a:ln w="19050">
            <a:solidFill>
              <a:srgbClr val="003300"/>
            </a:solidFill>
          </a:ln>
        </p:spPr>
        <p:txBody>
          <a:bodyPr wrap="none" rtlCol="0">
            <a:spAutoFit/>
          </a:bodyPr>
          <a:lstStyle/>
          <a:p>
            <a:r>
              <a:rPr kumimoji="1" lang="en-US" altLang="ja-JP" sz="1350" b="1" dirty="0">
                <a:solidFill>
                  <a:srgbClr val="003300"/>
                </a:solidFill>
              </a:rPr>
              <a:t>Make-a-ten</a:t>
            </a:r>
            <a:r>
              <a:rPr kumimoji="1" lang="en-US" altLang="ja-JP" sz="1350" dirty="0">
                <a:solidFill>
                  <a:srgbClr val="FF0000"/>
                </a:solidFill>
              </a:rPr>
              <a:t> </a:t>
            </a:r>
            <a:endParaRPr kumimoji="1" lang="ja-JP" altLang="en-US" sz="1350" dirty="0">
              <a:solidFill>
                <a:srgbClr val="FF0000"/>
              </a:solidFill>
            </a:endParaRPr>
          </a:p>
        </p:txBody>
      </p:sp>
      <p:sp>
        <p:nvSpPr>
          <p:cNvPr id="50" name="テキスト ボックス 49">
            <a:extLst>
              <a:ext uri="{FF2B5EF4-FFF2-40B4-BE49-F238E27FC236}">
                <a16:creationId xmlns:a16="http://schemas.microsoft.com/office/drawing/2014/main" id="{EFE4E794-A3A2-4F62-BED1-B5617F7851ED}"/>
              </a:ext>
            </a:extLst>
          </p:cNvPr>
          <p:cNvSpPr txBox="1"/>
          <p:nvPr/>
        </p:nvSpPr>
        <p:spPr>
          <a:xfrm>
            <a:off x="5552724" y="3964342"/>
            <a:ext cx="1027845" cy="300082"/>
          </a:xfrm>
          <a:prstGeom prst="rect">
            <a:avLst/>
          </a:prstGeom>
          <a:noFill/>
        </p:spPr>
        <p:txBody>
          <a:bodyPr wrap="none" rtlCol="0">
            <a:spAutoFit/>
          </a:bodyPr>
          <a:lstStyle/>
          <a:p>
            <a:r>
              <a:rPr kumimoji="1" lang="en-US" altLang="ja-JP" sz="1350" dirty="0"/>
              <a:t>66 – 6 – 3 = </a:t>
            </a:r>
            <a:endParaRPr kumimoji="1" lang="ja-JP" altLang="en-US" sz="1350" dirty="0"/>
          </a:p>
        </p:txBody>
      </p:sp>
      <p:sp>
        <p:nvSpPr>
          <p:cNvPr id="51" name="テキスト ボックス 50">
            <a:extLst>
              <a:ext uri="{FF2B5EF4-FFF2-40B4-BE49-F238E27FC236}">
                <a16:creationId xmlns:a16="http://schemas.microsoft.com/office/drawing/2014/main" id="{D9ED60EC-660C-4306-8C28-D9EAFE9CDD5F}"/>
              </a:ext>
            </a:extLst>
          </p:cNvPr>
          <p:cNvSpPr txBox="1"/>
          <p:nvPr/>
        </p:nvSpPr>
        <p:spPr>
          <a:xfrm>
            <a:off x="6428373" y="3962963"/>
            <a:ext cx="990977" cy="300082"/>
          </a:xfrm>
          <a:prstGeom prst="rect">
            <a:avLst/>
          </a:prstGeom>
          <a:noFill/>
        </p:spPr>
        <p:txBody>
          <a:bodyPr wrap="none" rtlCol="0">
            <a:spAutoFit/>
          </a:bodyPr>
          <a:lstStyle/>
          <a:p>
            <a:r>
              <a:rPr kumimoji="1" lang="en-US" altLang="ja-JP" sz="1350" dirty="0"/>
              <a:t>60 – 3 = 57 </a:t>
            </a:r>
            <a:endParaRPr kumimoji="1" lang="ja-JP" altLang="en-US" sz="1350" dirty="0"/>
          </a:p>
        </p:txBody>
      </p:sp>
      <p:sp>
        <p:nvSpPr>
          <p:cNvPr id="52" name="四角形: 角を丸くする 51">
            <a:extLst>
              <a:ext uri="{FF2B5EF4-FFF2-40B4-BE49-F238E27FC236}">
                <a16:creationId xmlns:a16="http://schemas.microsoft.com/office/drawing/2014/main" id="{3724AE61-AD89-4996-A61B-05F88B88B320}"/>
              </a:ext>
            </a:extLst>
          </p:cNvPr>
          <p:cNvSpPr/>
          <p:nvPr/>
        </p:nvSpPr>
        <p:spPr>
          <a:xfrm>
            <a:off x="5510478" y="3963436"/>
            <a:ext cx="584116" cy="276999"/>
          </a:xfrm>
          <a:prstGeom prst="roundRect">
            <a:avLst/>
          </a:prstGeom>
          <a:noFill/>
          <a:ln w="38100">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nvGrpSpPr>
          <p:cNvPr id="62" name="グループ化 61">
            <a:extLst>
              <a:ext uri="{FF2B5EF4-FFF2-40B4-BE49-F238E27FC236}">
                <a16:creationId xmlns:a16="http://schemas.microsoft.com/office/drawing/2014/main" id="{CB8AAB92-4F4D-4183-8B02-7C386CA12532}"/>
              </a:ext>
            </a:extLst>
          </p:cNvPr>
          <p:cNvGrpSpPr/>
          <p:nvPr/>
        </p:nvGrpSpPr>
        <p:grpSpPr>
          <a:xfrm>
            <a:off x="6017791" y="3890609"/>
            <a:ext cx="196106" cy="167497"/>
            <a:chOff x="8023721" y="4044478"/>
            <a:chExt cx="261475" cy="223329"/>
          </a:xfrm>
        </p:grpSpPr>
        <p:cxnSp>
          <p:nvCxnSpPr>
            <p:cNvPr id="53" name="直線コネクタ 52">
              <a:extLst>
                <a:ext uri="{FF2B5EF4-FFF2-40B4-BE49-F238E27FC236}">
                  <a16:creationId xmlns:a16="http://schemas.microsoft.com/office/drawing/2014/main" id="{FB8D69BF-6A8C-4346-9E99-7C86F260931B}"/>
                </a:ext>
              </a:extLst>
            </p:cNvPr>
            <p:cNvCxnSpPr>
              <a:cxnSpLocks/>
            </p:cNvCxnSpPr>
            <p:nvPr/>
          </p:nvCxnSpPr>
          <p:spPr>
            <a:xfrm flipV="1">
              <a:off x="8023721" y="4044478"/>
              <a:ext cx="96450" cy="223329"/>
            </a:xfrm>
            <a:prstGeom prst="line">
              <a:avLst/>
            </a:prstGeom>
            <a:ln w="19050">
              <a:solidFill>
                <a:srgbClr val="003300"/>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6AD1E585-EB06-4689-A934-F65928CB31C6}"/>
                </a:ext>
              </a:extLst>
            </p:cNvPr>
            <p:cNvCxnSpPr>
              <a:cxnSpLocks/>
            </p:cNvCxnSpPr>
            <p:nvPr/>
          </p:nvCxnSpPr>
          <p:spPr>
            <a:xfrm flipH="1" flipV="1">
              <a:off x="8176121" y="4044478"/>
              <a:ext cx="109075" cy="223329"/>
            </a:xfrm>
            <a:prstGeom prst="line">
              <a:avLst/>
            </a:prstGeom>
            <a:ln w="19050">
              <a:solidFill>
                <a:srgbClr val="003300"/>
              </a:solidFill>
            </a:ln>
          </p:spPr>
          <p:style>
            <a:lnRef idx="1">
              <a:schemeClr val="accent1"/>
            </a:lnRef>
            <a:fillRef idx="0">
              <a:schemeClr val="accent1"/>
            </a:fillRef>
            <a:effectRef idx="0">
              <a:schemeClr val="accent1"/>
            </a:effectRef>
            <a:fontRef idx="minor">
              <a:schemeClr val="tx1"/>
            </a:fontRef>
          </p:style>
        </p:cxnSp>
      </p:grpSp>
      <p:sp>
        <p:nvSpPr>
          <p:cNvPr id="55" name="テキスト ボックス 54">
            <a:extLst>
              <a:ext uri="{FF2B5EF4-FFF2-40B4-BE49-F238E27FC236}">
                <a16:creationId xmlns:a16="http://schemas.microsoft.com/office/drawing/2014/main" id="{DFD7AFDB-54C8-488B-8D0A-D2F2FB22BA91}"/>
              </a:ext>
            </a:extLst>
          </p:cNvPr>
          <p:cNvSpPr txBox="1"/>
          <p:nvPr/>
        </p:nvSpPr>
        <p:spPr>
          <a:xfrm>
            <a:off x="5650984" y="4523274"/>
            <a:ext cx="776175" cy="300082"/>
          </a:xfrm>
          <a:prstGeom prst="rect">
            <a:avLst/>
          </a:prstGeom>
          <a:noFill/>
        </p:spPr>
        <p:txBody>
          <a:bodyPr wrap="none" rtlCol="0">
            <a:spAutoFit/>
          </a:bodyPr>
          <a:lstStyle/>
          <a:p>
            <a:r>
              <a:rPr kumimoji="1" lang="en-US" altLang="ja-JP" sz="1350" dirty="0"/>
              <a:t>66 – 9 = </a:t>
            </a:r>
            <a:endParaRPr kumimoji="1" lang="ja-JP" altLang="en-US" sz="1350" dirty="0"/>
          </a:p>
        </p:txBody>
      </p:sp>
      <p:sp>
        <p:nvSpPr>
          <p:cNvPr id="56" name="テキスト ボックス 55">
            <a:extLst>
              <a:ext uri="{FF2B5EF4-FFF2-40B4-BE49-F238E27FC236}">
                <a16:creationId xmlns:a16="http://schemas.microsoft.com/office/drawing/2014/main" id="{DEAD4287-A8E3-4DBE-A381-D5C04C6150B5}"/>
              </a:ext>
            </a:extLst>
          </p:cNvPr>
          <p:cNvSpPr txBox="1"/>
          <p:nvPr/>
        </p:nvSpPr>
        <p:spPr>
          <a:xfrm>
            <a:off x="5460427" y="4808763"/>
            <a:ext cx="1116011" cy="300082"/>
          </a:xfrm>
          <a:prstGeom prst="rect">
            <a:avLst/>
          </a:prstGeom>
          <a:noFill/>
        </p:spPr>
        <p:txBody>
          <a:bodyPr wrap="none" rtlCol="0">
            <a:spAutoFit/>
          </a:bodyPr>
          <a:lstStyle/>
          <a:p>
            <a:r>
              <a:rPr kumimoji="1" lang="en-US" altLang="ja-JP" sz="1350" dirty="0"/>
              <a:t>50 + 16 – 9 = </a:t>
            </a:r>
            <a:endParaRPr kumimoji="1" lang="ja-JP" altLang="en-US" sz="1350" dirty="0"/>
          </a:p>
        </p:txBody>
      </p:sp>
      <p:sp>
        <p:nvSpPr>
          <p:cNvPr id="57" name="テキスト ボックス 56">
            <a:extLst>
              <a:ext uri="{FF2B5EF4-FFF2-40B4-BE49-F238E27FC236}">
                <a16:creationId xmlns:a16="http://schemas.microsoft.com/office/drawing/2014/main" id="{57F81F59-DA86-48AC-998E-E649AE2C6AB8}"/>
              </a:ext>
            </a:extLst>
          </p:cNvPr>
          <p:cNvSpPr txBox="1"/>
          <p:nvPr/>
        </p:nvSpPr>
        <p:spPr>
          <a:xfrm>
            <a:off x="6428373" y="4799800"/>
            <a:ext cx="990977" cy="300082"/>
          </a:xfrm>
          <a:prstGeom prst="rect">
            <a:avLst/>
          </a:prstGeom>
          <a:noFill/>
        </p:spPr>
        <p:txBody>
          <a:bodyPr wrap="none" rtlCol="0">
            <a:spAutoFit/>
          </a:bodyPr>
          <a:lstStyle/>
          <a:p>
            <a:r>
              <a:rPr kumimoji="1" lang="en-US" altLang="ja-JP" sz="1350" dirty="0"/>
              <a:t>50 + 7 = 57 </a:t>
            </a:r>
            <a:endParaRPr kumimoji="1" lang="ja-JP" altLang="en-US" sz="1350" dirty="0"/>
          </a:p>
        </p:txBody>
      </p:sp>
      <p:sp>
        <p:nvSpPr>
          <p:cNvPr id="58" name="四角形: 角を丸くする 57">
            <a:extLst>
              <a:ext uri="{FF2B5EF4-FFF2-40B4-BE49-F238E27FC236}">
                <a16:creationId xmlns:a16="http://schemas.microsoft.com/office/drawing/2014/main" id="{94BD6F69-345C-4979-8B5D-0EFF6F4DEE11}"/>
              </a:ext>
            </a:extLst>
          </p:cNvPr>
          <p:cNvSpPr/>
          <p:nvPr/>
        </p:nvSpPr>
        <p:spPr>
          <a:xfrm>
            <a:off x="5860836" y="4799801"/>
            <a:ext cx="460300" cy="276999"/>
          </a:xfrm>
          <a:prstGeom prst="roundRect">
            <a:avLst/>
          </a:prstGeom>
          <a:noFill/>
          <a:ln w="38100">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nvGrpSpPr>
          <p:cNvPr id="59" name="グループ化 58">
            <a:extLst>
              <a:ext uri="{FF2B5EF4-FFF2-40B4-BE49-F238E27FC236}">
                <a16:creationId xmlns:a16="http://schemas.microsoft.com/office/drawing/2014/main" id="{94018B41-A6B5-451D-8DE9-8AB1AA1080C0}"/>
              </a:ext>
            </a:extLst>
          </p:cNvPr>
          <p:cNvGrpSpPr/>
          <p:nvPr/>
        </p:nvGrpSpPr>
        <p:grpSpPr>
          <a:xfrm>
            <a:off x="5719741" y="4719285"/>
            <a:ext cx="196106" cy="167497"/>
            <a:chOff x="1668031" y="4817012"/>
            <a:chExt cx="261475" cy="223329"/>
          </a:xfrm>
        </p:grpSpPr>
        <p:cxnSp>
          <p:nvCxnSpPr>
            <p:cNvPr id="60" name="直線コネクタ 59">
              <a:extLst>
                <a:ext uri="{FF2B5EF4-FFF2-40B4-BE49-F238E27FC236}">
                  <a16:creationId xmlns:a16="http://schemas.microsoft.com/office/drawing/2014/main" id="{C54EADF9-7A38-48C6-B06E-16BEE1811D07}"/>
                </a:ext>
              </a:extLst>
            </p:cNvPr>
            <p:cNvCxnSpPr>
              <a:cxnSpLocks/>
            </p:cNvCxnSpPr>
            <p:nvPr/>
          </p:nvCxnSpPr>
          <p:spPr>
            <a:xfrm flipV="1">
              <a:off x="1668031" y="4817012"/>
              <a:ext cx="96450" cy="223329"/>
            </a:xfrm>
            <a:prstGeom prst="line">
              <a:avLst/>
            </a:prstGeom>
            <a:ln w="19050">
              <a:solidFill>
                <a:srgbClr val="003300"/>
              </a:solidFill>
            </a:ln>
          </p:spPr>
          <p:style>
            <a:lnRef idx="1">
              <a:schemeClr val="accent1"/>
            </a:lnRef>
            <a:fillRef idx="0">
              <a:schemeClr val="accent1"/>
            </a:fillRef>
            <a:effectRef idx="0">
              <a:schemeClr val="accent1"/>
            </a:effectRef>
            <a:fontRef idx="minor">
              <a:schemeClr val="tx1"/>
            </a:fontRef>
          </p:style>
        </p:cxnSp>
        <p:cxnSp>
          <p:nvCxnSpPr>
            <p:cNvPr id="61" name="直線コネクタ 60">
              <a:extLst>
                <a:ext uri="{FF2B5EF4-FFF2-40B4-BE49-F238E27FC236}">
                  <a16:creationId xmlns:a16="http://schemas.microsoft.com/office/drawing/2014/main" id="{0D78358A-505E-4FB0-A578-16669D20B4AC}"/>
                </a:ext>
              </a:extLst>
            </p:cNvPr>
            <p:cNvCxnSpPr>
              <a:cxnSpLocks/>
            </p:cNvCxnSpPr>
            <p:nvPr/>
          </p:nvCxnSpPr>
          <p:spPr>
            <a:xfrm flipH="1" flipV="1">
              <a:off x="1820431" y="4817012"/>
              <a:ext cx="109075" cy="223329"/>
            </a:xfrm>
            <a:prstGeom prst="line">
              <a:avLst/>
            </a:prstGeom>
            <a:ln w="19050">
              <a:solidFill>
                <a:srgbClr val="003300"/>
              </a:solidFill>
            </a:ln>
          </p:spPr>
          <p:style>
            <a:lnRef idx="1">
              <a:schemeClr val="accent1"/>
            </a:lnRef>
            <a:fillRef idx="0">
              <a:schemeClr val="accent1"/>
            </a:fillRef>
            <a:effectRef idx="0">
              <a:schemeClr val="accent1"/>
            </a:effectRef>
            <a:fontRef idx="minor">
              <a:schemeClr val="tx1"/>
            </a:fontRef>
          </p:style>
        </p:cxnSp>
      </p:grpSp>
      <p:sp>
        <p:nvSpPr>
          <p:cNvPr id="63" name="テキスト ボックス 62">
            <a:extLst>
              <a:ext uri="{FF2B5EF4-FFF2-40B4-BE49-F238E27FC236}">
                <a16:creationId xmlns:a16="http://schemas.microsoft.com/office/drawing/2014/main" id="{75EE819A-DE46-4504-91ED-2041AB4A3D28}"/>
              </a:ext>
            </a:extLst>
          </p:cNvPr>
          <p:cNvSpPr txBox="1"/>
          <p:nvPr/>
        </p:nvSpPr>
        <p:spPr>
          <a:xfrm>
            <a:off x="6463989" y="3686437"/>
            <a:ext cx="2143664" cy="300082"/>
          </a:xfrm>
          <a:prstGeom prst="rect">
            <a:avLst/>
          </a:prstGeom>
          <a:noFill/>
          <a:ln>
            <a:solidFill>
              <a:srgbClr val="003300"/>
            </a:solidFill>
          </a:ln>
        </p:spPr>
        <p:txBody>
          <a:bodyPr wrap="none" rtlCol="0">
            <a:spAutoFit/>
          </a:bodyPr>
          <a:lstStyle/>
          <a:p>
            <a:r>
              <a:rPr kumimoji="1" lang="en-US" altLang="ja-JP" sz="1350" dirty="0"/>
              <a:t>I break down 9 into 6 and 3.</a:t>
            </a:r>
            <a:endParaRPr kumimoji="1" lang="ja-JP" altLang="en-US" sz="1350" dirty="0"/>
          </a:p>
        </p:txBody>
      </p:sp>
      <p:sp>
        <p:nvSpPr>
          <p:cNvPr id="65" name="テキスト ボックス 64">
            <a:extLst>
              <a:ext uri="{FF2B5EF4-FFF2-40B4-BE49-F238E27FC236}">
                <a16:creationId xmlns:a16="http://schemas.microsoft.com/office/drawing/2014/main" id="{21C6DBB2-CCB1-4487-9FFD-EF650B98FE21}"/>
              </a:ext>
            </a:extLst>
          </p:cNvPr>
          <p:cNvSpPr txBox="1"/>
          <p:nvPr/>
        </p:nvSpPr>
        <p:spPr>
          <a:xfrm>
            <a:off x="1773246" y="3492604"/>
            <a:ext cx="2143664" cy="300082"/>
          </a:xfrm>
          <a:prstGeom prst="rect">
            <a:avLst/>
          </a:prstGeom>
          <a:noFill/>
          <a:ln>
            <a:solidFill>
              <a:srgbClr val="003300"/>
            </a:solidFill>
          </a:ln>
        </p:spPr>
        <p:txBody>
          <a:bodyPr wrap="none" rtlCol="0">
            <a:spAutoFit/>
          </a:bodyPr>
          <a:lstStyle/>
          <a:p>
            <a:r>
              <a:rPr kumimoji="1" lang="en-US" altLang="ja-JP" sz="1350" dirty="0"/>
              <a:t>I break down 9 into 7 and 2.</a:t>
            </a:r>
            <a:endParaRPr kumimoji="1" lang="ja-JP" altLang="en-US" sz="1350" dirty="0"/>
          </a:p>
        </p:txBody>
      </p:sp>
      <p:sp>
        <p:nvSpPr>
          <p:cNvPr id="66" name="テキスト ボックス 65">
            <a:extLst>
              <a:ext uri="{FF2B5EF4-FFF2-40B4-BE49-F238E27FC236}">
                <a16:creationId xmlns:a16="http://schemas.microsoft.com/office/drawing/2014/main" id="{BF191971-06B9-4EBF-887F-23C18A91D202}"/>
              </a:ext>
            </a:extLst>
          </p:cNvPr>
          <p:cNvSpPr txBox="1"/>
          <p:nvPr/>
        </p:nvSpPr>
        <p:spPr>
          <a:xfrm>
            <a:off x="1773246" y="4386559"/>
            <a:ext cx="2319994" cy="300082"/>
          </a:xfrm>
          <a:prstGeom prst="rect">
            <a:avLst/>
          </a:prstGeom>
          <a:noFill/>
          <a:ln>
            <a:solidFill>
              <a:srgbClr val="003300"/>
            </a:solidFill>
          </a:ln>
        </p:spPr>
        <p:txBody>
          <a:bodyPr wrap="none" rtlCol="0">
            <a:spAutoFit/>
          </a:bodyPr>
          <a:lstStyle/>
          <a:p>
            <a:r>
              <a:rPr kumimoji="1" lang="en-US" altLang="ja-JP" sz="1350" dirty="0"/>
              <a:t>I break down 43 into 40 and 3.</a:t>
            </a:r>
            <a:endParaRPr kumimoji="1" lang="ja-JP" altLang="en-US" sz="1350" dirty="0"/>
          </a:p>
        </p:txBody>
      </p:sp>
      <p:sp>
        <p:nvSpPr>
          <p:cNvPr id="67" name="テキスト ボックス 66">
            <a:extLst>
              <a:ext uri="{FF2B5EF4-FFF2-40B4-BE49-F238E27FC236}">
                <a16:creationId xmlns:a16="http://schemas.microsoft.com/office/drawing/2014/main" id="{EC9BC993-8F77-4B31-B3B7-2005D6A8C960}"/>
              </a:ext>
            </a:extLst>
          </p:cNvPr>
          <p:cNvSpPr txBox="1"/>
          <p:nvPr/>
        </p:nvSpPr>
        <p:spPr>
          <a:xfrm>
            <a:off x="6463989" y="4475191"/>
            <a:ext cx="2408160" cy="300082"/>
          </a:xfrm>
          <a:prstGeom prst="rect">
            <a:avLst/>
          </a:prstGeom>
          <a:noFill/>
          <a:ln>
            <a:solidFill>
              <a:srgbClr val="003300"/>
            </a:solidFill>
          </a:ln>
        </p:spPr>
        <p:txBody>
          <a:bodyPr wrap="none" rtlCol="0">
            <a:spAutoFit/>
          </a:bodyPr>
          <a:lstStyle/>
          <a:p>
            <a:r>
              <a:rPr kumimoji="1" lang="en-US" altLang="ja-JP" sz="1350" dirty="0"/>
              <a:t>I break down 66 into 50 and 16.</a:t>
            </a:r>
            <a:endParaRPr kumimoji="1" lang="ja-JP" altLang="en-US" sz="1350" dirty="0"/>
          </a:p>
        </p:txBody>
      </p:sp>
      <p:sp>
        <p:nvSpPr>
          <p:cNvPr id="70" name="Title 1">
            <a:extLst>
              <a:ext uri="{FF2B5EF4-FFF2-40B4-BE49-F238E27FC236}">
                <a16:creationId xmlns:a16="http://schemas.microsoft.com/office/drawing/2014/main" id="{ADFF814A-5744-42CC-B2A8-C2C09E2CF460}"/>
              </a:ext>
            </a:extLst>
          </p:cNvPr>
          <p:cNvSpPr txBox="1">
            <a:spLocks/>
          </p:cNvSpPr>
          <p:nvPr/>
        </p:nvSpPr>
        <p:spPr>
          <a:xfrm>
            <a:off x="0" y="-35514"/>
            <a:ext cx="7092280" cy="942975"/>
          </a:xfrm>
          <a:prstGeom prst="rect">
            <a:avLst/>
          </a:prstGeom>
          <a:effectLst>
            <a:outerShdw blurRad="50800" dist="38100" dir="2700000" algn="tl" rotWithShape="0">
              <a:prstClr val="black">
                <a:alpha val="40000"/>
              </a:prstClr>
            </a:outerShdw>
          </a:effectLst>
        </p:spPr>
        <p:txBody>
          <a:bodyPr vert="horz" lIns="91440" tIns="45720" rIns="91440" bIns="45720" rtlCol="0" anchor="ctr">
            <a:normAutofit fontScale="8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ZA" sz="4000" b="1" dirty="0">
                <a:solidFill>
                  <a:schemeClr val="accent2">
                    <a:lumMod val="75000"/>
                  </a:schemeClr>
                </a:solidFill>
                <a:latin typeface="Arial Narrow" panose="020B0606020202030204" pitchFamily="34" charset="0"/>
              </a:rPr>
              <a:t>RECOVERY CURRICULUM 2021 TERM 2</a:t>
            </a:r>
          </a:p>
        </p:txBody>
      </p:sp>
      <p:sp>
        <p:nvSpPr>
          <p:cNvPr id="2" name="Speech Bubble: Oval 1">
            <a:extLst>
              <a:ext uri="{FF2B5EF4-FFF2-40B4-BE49-F238E27FC236}">
                <a16:creationId xmlns:a16="http://schemas.microsoft.com/office/drawing/2014/main" id="{AB9D78F0-035A-431F-8EBD-EBE57BB3A623}"/>
              </a:ext>
            </a:extLst>
          </p:cNvPr>
          <p:cNvSpPr/>
          <p:nvPr/>
        </p:nvSpPr>
        <p:spPr>
          <a:xfrm>
            <a:off x="7164287" y="-1"/>
            <a:ext cx="1978489" cy="1586465"/>
          </a:xfrm>
          <a:prstGeom prst="wedgeEllipseCallout">
            <a:avLst>
              <a:gd name="adj1" fmla="val -89415"/>
              <a:gd name="adj2" fmla="val 57948"/>
            </a:avLst>
          </a:prstGeom>
          <a:solidFill>
            <a:schemeClr val="tx2">
              <a:lumMod val="20000"/>
              <a:lumOff val="80000"/>
            </a:schemeClr>
          </a:solidFill>
          <a:ln>
            <a:solidFill>
              <a:srgbClr val="00206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ZA" sz="1400" b="1" dirty="0">
                <a:solidFill>
                  <a:srgbClr val="002060"/>
                </a:solidFill>
              </a:rPr>
              <a:t>DISCUSS – the learners computational process.</a:t>
            </a:r>
          </a:p>
        </p:txBody>
      </p:sp>
    </p:spTree>
    <p:extLst>
      <p:ext uri="{BB962C8B-B14F-4D97-AF65-F5344CB8AC3E}">
        <p14:creationId xmlns:p14="http://schemas.microsoft.com/office/powerpoint/2010/main" val="4121405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23"/>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65"/>
                                        </p:tgtEl>
                                        <p:attrNameLst>
                                          <p:attrName>style.visibility</p:attrName>
                                        </p:attrNameLst>
                                      </p:cBhvr>
                                      <p:to>
                                        <p:strVal val="visible"/>
                                      </p:to>
                                    </p:set>
                                  </p:childTnLst>
                                </p:cTn>
                              </p:par>
                              <p:par>
                                <p:cTn id="22" presetID="10" presetClass="entr" presetSubtype="0" fill="hold" nodeType="withEffect">
                                  <p:stCondLst>
                                    <p:cond delay="0"/>
                                  </p:stCondLst>
                                  <p:childTnLst>
                                    <p:set>
                                      <p:cBhvr>
                                        <p:cTn id="23" dur="1" fill="hold">
                                          <p:stCondLst>
                                            <p:cond delay="0"/>
                                          </p:stCondLst>
                                        </p:cTn>
                                        <p:tgtEl>
                                          <p:spTgt spid="64"/>
                                        </p:tgtEl>
                                        <p:attrNameLst>
                                          <p:attrName>style.visibility</p:attrName>
                                        </p:attrNameLst>
                                      </p:cBhvr>
                                      <p:to>
                                        <p:strVal val="visible"/>
                                      </p:to>
                                    </p:set>
                                    <p:animEffect transition="in" filter="fade">
                                      <p:cBhvr>
                                        <p:cTn id="24" dur="10"/>
                                        <p:tgtEl>
                                          <p:spTgt spid="64"/>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500"/>
                                        <p:tgtEl>
                                          <p:spTgt spid="26"/>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500"/>
                                        <p:tgtEl>
                                          <p:spTgt spid="25"/>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6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6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6"/>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4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8"/>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63"/>
                                        </p:tgtEl>
                                        <p:attrNameLst>
                                          <p:attrName>style.visibility</p:attrName>
                                        </p:attrNameLst>
                                      </p:cBhvr>
                                      <p:to>
                                        <p:strVal val="visible"/>
                                      </p:to>
                                    </p:set>
                                  </p:childTnLst>
                                </p:cTn>
                              </p:par>
                            </p:childTnLst>
                          </p:cTn>
                        </p:par>
                        <p:par>
                          <p:cTn id="67" fill="hold">
                            <p:stCondLst>
                              <p:cond delay="0"/>
                            </p:stCondLst>
                            <p:childTnLst>
                              <p:par>
                                <p:cTn id="68" presetID="1" presetClass="entr" presetSubtype="0" fill="hold" nodeType="afterEffect">
                                  <p:stCondLst>
                                    <p:cond delay="250"/>
                                  </p:stCondLst>
                                  <p:childTnLst>
                                    <p:set>
                                      <p:cBhvr>
                                        <p:cTn id="69" dur="1" fill="hold">
                                          <p:stCondLst>
                                            <p:cond delay="0"/>
                                          </p:stCondLst>
                                        </p:cTn>
                                        <p:tgtEl>
                                          <p:spTgt spid="62"/>
                                        </p:tgtEl>
                                        <p:attrNameLst>
                                          <p:attrName>style.visibility</p:attrName>
                                        </p:attrNameLst>
                                      </p:cBhvr>
                                      <p:to>
                                        <p:strVal val="visible"/>
                                      </p:to>
                                    </p:se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0" nodeType="clickEffect">
                                  <p:stCondLst>
                                    <p:cond delay="0"/>
                                  </p:stCondLst>
                                  <p:childTnLst>
                                    <p:set>
                                      <p:cBhvr>
                                        <p:cTn id="73" dur="1" fill="hold">
                                          <p:stCondLst>
                                            <p:cond delay="0"/>
                                          </p:stCondLst>
                                        </p:cTn>
                                        <p:tgtEl>
                                          <p:spTgt spid="50"/>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52"/>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51"/>
                                        </p:tgtEl>
                                        <p:attrNameLst>
                                          <p:attrName>style.visibility</p:attrName>
                                        </p:attrNameLst>
                                      </p:cBhvr>
                                      <p:to>
                                        <p:strVal val="visible"/>
                                      </p:to>
                                    </p:set>
                                    <p:animEffect transition="in" filter="fade">
                                      <p:cBhvr>
                                        <p:cTn id="82" dur="500"/>
                                        <p:tgtEl>
                                          <p:spTgt spid="51"/>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55"/>
                                        </p:tgtEl>
                                        <p:attrNameLst>
                                          <p:attrName>style.visibility</p:attrName>
                                        </p:attrNameLst>
                                      </p:cBhvr>
                                      <p:to>
                                        <p:strVal val="visible"/>
                                      </p:to>
                                    </p:set>
                                    <p:animEffect transition="in" filter="fade">
                                      <p:cBhvr>
                                        <p:cTn id="87" dur="500"/>
                                        <p:tgtEl>
                                          <p:spTgt spid="55"/>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56"/>
                                        </p:tgtEl>
                                        <p:attrNameLst>
                                          <p:attrName>style.visibility</p:attrName>
                                        </p:attrNameLst>
                                      </p:cBhvr>
                                      <p:to>
                                        <p:strVal val="visible"/>
                                      </p:to>
                                    </p:set>
                                    <p:animEffect transition="in" filter="fade">
                                      <p:cBhvr>
                                        <p:cTn id="90" dur="500"/>
                                        <p:tgtEl>
                                          <p:spTgt spid="56"/>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57"/>
                                        </p:tgtEl>
                                        <p:attrNameLst>
                                          <p:attrName>style.visibility</p:attrName>
                                        </p:attrNameLst>
                                      </p:cBhvr>
                                      <p:to>
                                        <p:strVal val="visible"/>
                                      </p:to>
                                    </p:set>
                                    <p:animEffect transition="in" filter="fade">
                                      <p:cBhvr>
                                        <p:cTn id="93" dur="500"/>
                                        <p:tgtEl>
                                          <p:spTgt spid="57"/>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58"/>
                                        </p:tgtEl>
                                        <p:attrNameLst>
                                          <p:attrName>style.visibility</p:attrName>
                                        </p:attrNameLst>
                                      </p:cBhvr>
                                      <p:to>
                                        <p:strVal val="visible"/>
                                      </p:to>
                                    </p:set>
                                    <p:animEffect transition="in" filter="fade">
                                      <p:cBhvr>
                                        <p:cTn id="96" dur="500"/>
                                        <p:tgtEl>
                                          <p:spTgt spid="58"/>
                                        </p:tgtEl>
                                      </p:cBhvr>
                                    </p:animEffect>
                                  </p:childTnLst>
                                </p:cTn>
                              </p:par>
                              <p:par>
                                <p:cTn id="97" presetID="10" presetClass="entr" presetSubtype="0" fill="hold" nodeType="withEffect">
                                  <p:stCondLst>
                                    <p:cond delay="0"/>
                                  </p:stCondLst>
                                  <p:childTnLst>
                                    <p:set>
                                      <p:cBhvr>
                                        <p:cTn id="98" dur="1" fill="hold">
                                          <p:stCondLst>
                                            <p:cond delay="0"/>
                                          </p:stCondLst>
                                        </p:cTn>
                                        <p:tgtEl>
                                          <p:spTgt spid="59"/>
                                        </p:tgtEl>
                                        <p:attrNameLst>
                                          <p:attrName>style.visibility</p:attrName>
                                        </p:attrNameLst>
                                      </p:cBhvr>
                                      <p:to>
                                        <p:strVal val="visible"/>
                                      </p:to>
                                    </p:set>
                                    <p:animEffect transition="in" filter="fade">
                                      <p:cBhvr>
                                        <p:cTn id="99" dur="500"/>
                                        <p:tgtEl>
                                          <p:spTgt spid="59"/>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67"/>
                                        </p:tgtEl>
                                        <p:attrNameLst>
                                          <p:attrName>style.visibility</p:attrName>
                                        </p:attrNameLst>
                                      </p:cBhvr>
                                      <p:to>
                                        <p:strVal val="visible"/>
                                      </p:to>
                                    </p:set>
                                    <p:animEffect transition="in" filter="fade">
                                      <p:cBhvr>
                                        <p:cTn id="102" dur="500"/>
                                        <p:tgtEl>
                                          <p:spTgt spid="67"/>
                                        </p:tgtEl>
                                      </p:cBhvr>
                                    </p:animEffec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3" grpId="0" animBg="1"/>
      <p:bldP spid="24" grpId="0"/>
      <p:bldP spid="25" grpId="0"/>
      <p:bldP spid="26" grpId="0" animBg="1"/>
      <p:bldP spid="44" grpId="0" animBg="1"/>
      <p:bldP spid="46" grpId="0" animBg="1"/>
      <p:bldP spid="48" grpId="0"/>
      <p:bldP spid="49" grpId="0" animBg="1"/>
      <p:bldP spid="50" grpId="0"/>
      <p:bldP spid="51" grpId="0"/>
      <p:bldP spid="52" grpId="0" animBg="1"/>
      <p:bldP spid="55" grpId="0"/>
      <p:bldP spid="56" grpId="0"/>
      <p:bldP spid="57" grpId="0"/>
      <p:bldP spid="58" grpId="0" animBg="1"/>
      <p:bldP spid="63" grpId="0" animBg="1"/>
      <p:bldP spid="65" grpId="0" animBg="1"/>
      <p:bldP spid="66" grpId="0" animBg="1"/>
      <p:bldP spid="67" grpId="0" animBg="1"/>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tar: 6 Points 2">
            <a:extLst>
              <a:ext uri="{FF2B5EF4-FFF2-40B4-BE49-F238E27FC236}">
                <a16:creationId xmlns:a16="http://schemas.microsoft.com/office/drawing/2014/main" id="{73FC9757-B7F7-437E-8D28-59FF5739D698}"/>
              </a:ext>
            </a:extLst>
          </p:cNvPr>
          <p:cNvSpPr/>
          <p:nvPr/>
        </p:nvSpPr>
        <p:spPr>
          <a:xfrm>
            <a:off x="107504" y="371127"/>
            <a:ext cx="2520280" cy="2347714"/>
          </a:xfrm>
          <a:prstGeom prst="star6">
            <a:avLst/>
          </a:prstGeom>
          <a:solidFill>
            <a:srgbClr val="003300"/>
          </a:solidFill>
          <a:ln w="57150">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Discuss in the chat how to assist these learners</a:t>
            </a:r>
            <a:endParaRPr lang="en-ZA" b="1" dirty="0"/>
          </a:p>
        </p:txBody>
      </p:sp>
      <p:sp>
        <p:nvSpPr>
          <p:cNvPr id="9" name="Title 1">
            <a:extLst>
              <a:ext uri="{FF2B5EF4-FFF2-40B4-BE49-F238E27FC236}">
                <a16:creationId xmlns:a16="http://schemas.microsoft.com/office/drawing/2014/main" id="{FBE029BA-7EDD-4DB0-A655-148C42AA903E}"/>
              </a:ext>
            </a:extLst>
          </p:cNvPr>
          <p:cNvSpPr txBox="1">
            <a:spLocks/>
          </p:cNvSpPr>
          <p:nvPr/>
        </p:nvSpPr>
        <p:spPr>
          <a:xfrm>
            <a:off x="0" y="-27384"/>
            <a:ext cx="6804248" cy="387772"/>
          </a:xfrm>
          <a:prstGeom prst="rect">
            <a:avLst/>
          </a:prstGeom>
          <a:solidFill>
            <a:srgbClr val="003300"/>
          </a:solidFill>
        </p:spPr>
        <p:txBody>
          <a:bodyPr vert="horz" lIns="91440" tIns="45720" rIns="91440" bIns="45720" rtlCol="0" anchor="ctr">
            <a:normAutofit fontScale="8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700" b="1">
                <a:ln w="9525">
                  <a:solidFill>
                    <a:schemeClr val="bg1"/>
                  </a:solidFill>
                  <a:prstDash val="solid"/>
                </a:ln>
                <a:solidFill>
                  <a:schemeClr val="bg1"/>
                </a:solidFill>
                <a:effectLst>
                  <a:outerShdw blurRad="12700" dist="38100" dir="2700000" algn="tl" rotWithShape="0">
                    <a:schemeClr val="accent5">
                      <a:lumMod val="60000"/>
                      <a:lumOff val="40000"/>
                    </a:schemeClr>
                  </a:outerShdw>
                </a:effectLst>
              </a:rPr>
              <a:t>ERROR ANALYSIS</a:t>
            </a:r>
            <a:endParaRPr lang="en-ZA" sz="2700" b="1" dirty="0">
              <a:ln w="9525">
                <a:solidFill>
                  <a:schemeClr val="bg1"/>
                </a:solidFill>
                <a:prstDash val="solid"/>
              </a:ln>
              <a:solidFill>
                <a:schemeClr val="bg1"/>
              </a:solidFill>
              <a:effectLst>
                <a:outerShdw blurRad="12700" dist="38100" dir="2700000" algn="tl" rotWithShape="0">
                  <a:schemeClr val="accent5">
                    <a:lumMod val="60000"/>
                    <a:lumOff val="40000"/>
                  </a:schemeClr>
                </a:outerShdw>
              </a:effectLst>
            </a:endParaRPr>
          </a:p>
        </p:txBody>
      </p:sp>
      <p:grpSp>
        <p:nvGrpSpPr>
          <p:cNvPr id="16" name="Group 15">
            <a:extLst>
              <a:ext uri="{FF2B5EF4-FFF2-40B4-BE49-F238E27FC236}">
                <a16:creationId xmlns:a16="http://schemas.microsoft.com/office/drawing/2014/main" id="{5F6F65C1-6C99-450E-964A-138B3FD23F35}"/>
              </a:ext>
            </a:extLst>
          </p:cNvPr>
          <p:cNvGrpSpPr/>
          <p:nvPr/>
        </p:nvGrpSpPr>
        <p:grpSpPr>
          <a:xfrm>
            <a:off x="6019631" y="869296"/>
            <a:ext cx="3113117" cy="1296144"/>
            <a:chOff x="5972175" y="817693"/>
            <a:chExt cx="3171825" cy="1296144"/>
          </a:xfrm>
        </p:grpSpPr>
        <p:pic>
          <p:nvPicPr>
            <p:cNvPr id="8" name="Picture 7">
              <a:extLst>
                <a:ext uri="{FF2B5EF4-FFF2-40B4-BE49-F238E27FC236}">
                  <a16:creationId xmlns:a16="http://schemas.microsoft.com/office/drawing/2014/main" id="{5CDF77F9-83FA-4278-97E1-A717B476D5DC}"/>
                </a:ext>
              </a:extLst>
            </p:cNvPr>
            <p:cNvPicPr>
              <a:picLocks noChangeAspect="1"/>
            </p:cNvPicPr>
            <p:nvPr/>
          </p:nvPicPr>
          <p:blipFill>
            <a:blip r:embed="rId3"/>
            <a:stretch>
              <a:fillRect/>
            </a:stretch>
          </p:blipFill>
          <p:spPr>
            <a:xfrm>
              <a:off x="5972175" y="817693"/>
              <a:ext cx="3171825" cy="1296144"/>
            </a:xfrm>
            <a:prstGeom prst="rect">
              <a:avLst/>
            </a:prstGeom>
            <a:ln w="28575">
              <a:solidFill>
                <a:srgbClr val="003300"/>
              </a:solidFill>
            </a:ln>
          </p:spPr>
        </p:pic>
        <p:sp>
          <p:nvSpPr>
            <p:cNvPr id="7" name="Flowchart: Delay 6">
              <a:extLst>
                <a:ext uri="{FF2B5EF4-FFF2-40B4-BE49-F238E27FC236}">
                  <a16:creationId xmlns:a16="http://schemas.microsoft.com/office/drawing/2014/main" id="{56C79A2A-68E6-4B4F-9DCA-27377A89071B}"/>
                </a:ext>
              </a:extLst>
            </p:cNvPr>
            <p:cNvSpPr/>
            <p:nvPr/>
          </p:nvSpPr>
          <p:spPr>
            <a:xfrm>
              <a:off x="6007383" y="851159"/>
              <a:ext cx="745123" cy="280753"/>
            </a:xfrm>
            <a:prstGeom prst="flowChartDelay">
              <a:avLst/>
            </a:prstGeom>
            <a:solidFill>
              <a:srgbClr val="003300"/>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a:t>Gr. 1</a:t>
              </a:r>
              <a:endParaRPr lang="en-ZA" sz="1400" b="1" dirty="0"/>
            </a:p>
          </p:txBody>
        </p:sp>
      </p:grpSp>
      <p:grpSp>
        <p:nvGrpSpPr>
          <p:cNvPr id="17" name="Group 16">
            <a:extLst>
              <a:ext uri="{FF2B5EF4-FFF2-40B4-BE49-F238E27FC236}">
                <a16:creationId xmlns:a16="http://schemas.microsoft.com/office/drawing/2014/main" id="{30BF50C4-37B0-493B-9750-C4394EFFDF79}"/>
              </a:ext>
            </a:extLst>
          </p:cNvPr>
          <p:cNvGrpSpPr/>
          <p:nvPr/>
        </p:nvGrpSpPr>
        <p:grpSpPr>
          <a:xfrm>
            <a:off x="0" y="4705673"/>
            <a:ext cx="4151276" cy="2170115"/>
            <a:chOff x="-11324" y="4678829"/>
            <a:chExt cx="4151276" cy="2170115"/>
          </a:xfrm>
        </p:grpSpPr>
        <p:pic>
          <p:nvPicPr>
            <p:cNvPr id="10" name="Picture 9">
              <a:extLst>
                <a:ext uri="{FF2B5EF4-FFF2-40B4-BE49-F238E27FC236}">
                  <a16:creationId xmlns:a16="http://schemas.microsoft.com/office/drawing/2014/main" id="{27A217FF-5E89-40F3-80CA-05A04630151F}"/>
                </a:ext>
              </a:extLst>
            </p:cNvPr>
            <p:cNvPicPr>
              <a:picLocks noChangeAspect="1"/>
            </p:cNvPicPr>
            <p:nvPr/>
          </p:nvPicPr>
          <p:blipFill>
            <a:blip r:embed="rId4"/>
            <a:stretch>
              <a:fillRect/>
            </a:stretch>
          </p:blipFill>
          <p:spPr>
            <a:xfrm>
              <a:off x="-11324" y="4914409"/>
              <a:ext cx="4151276" cy="1934535"/>
            </a:xfrm>
            <a:prstGeom prst="rect">
              <a:avLst/>
            </a:prstGeom>
            <a:ln w="28575">
              <a:solidFill>
                <a:srgbClr val="003300"/>
              </a:solidFill>
            </a:ln>
          </p:spPr>
        </p:pic>
        <p:sp>
          <p:nvSpPr>
            <p:cNvPr id="11" name="Flowchart: Delay 10">
              <a:extLst>
                <a:ext uri="{FF2B5EF4-FFF2-40B4-BE49-F238E27FC236}">
                  <a16:creationId xmlns:a16="http://schemas.microsoft.com/office/drawing/2014/main" id="{57FC8D42-3477-47AD-9AC6-B4A05A11EA19}"/>
                </a:ext>
              </a:extLst>
            </p:cNvPr>
            <p:cNvSpPr/>
            <p:nvPr/>
          </p:nvSpPr>
          <p:spPr>
            <a:xfrm>
              <a:off x="0" y="4678829"/>
              <a:ext cx="899592" cy="298581"/>
            </a:xfrm>
            <a:prstGeom prst="flowChartDelay">
              <a:avLst/>
            </a:prstGeom>
            <a:solidFill>
              <a:srgbClr val="003300"/>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Gr. 2.</a:t>
              </a:r>
              <a:endParaRPr lang="en-ZA" dirty="0"/>
            </a:p>
          </p:txBody>
        </p:sp>
      </p:grpSp>
      <p:sp>
        <p:nvSpPr>
          <p:cNvPr id="13" name="TextBox 12">
            <a:extLst>
              <a:ext uri="{FF2B5EF4-FFF2-40B4-BE49-F238E27FC236}">
                <a16:creationId xmlns:a16="http://schemas.microsoft.com/office/drawing/2014/main" id="{14FB3AC5-968D-40E5-89BB-D50BFA4AA18D}"/>
              </a:ext>
            </a:extLst>
          </p:cNvPr>
          <p:cNvSpPr txBox="1"/>
          <p:nvPr/>
        </p:nvSpPr>
        <p:spPr>
          <a:xfrm>
            <a:off x="6183939" y="2537836"/>
            <a:ext cx="2784502" cy="2031325"/>
          </a:xfrm>
          <a:prstGeom prst="rect">
            <a:avLst/>
          </a:prstGeom>
          <a:noFill/>
        </p:spPr>
        <p:txBody>
          <a:bodyPr wrap="square">
            <a:spAutoFit/>
          </a:bodyPr>
          <a:lstStyle/>
          <a:p>
            <a:pPr marL="285750" indent="-285750" algn="l">
              <a:buFont typeface="Arial" panose="020B0604020202020204" pitchFamily="34" charset="0"/>
              <a:buChar char="•"/>
            </a:pPr>
            <a:r>
              <a:rPr lang="en-GB" sz="1800" b="0" i="0" u="none" strike="noStrike" baseline="0" dirty="0">
                <a:latin typeface="Arial Narrow" panose="020B0606020202030204" pitchFamily="34" charset="0"/>
              </a:rPr>
              <a:t>working shows 6 circles and two symbols beneath the circles which could possibly be numerals to</a:t>
            </a:r>
            <a:r>
              <a:rPr lang="en-GB" dirty="0">
                <a:latin typeface="Arial Narrow" panose="020B0606020202030204" pitchFamily="34" charset="0"/>
              </a:rPr>
              <a:t> </a:t>
            </a:r>
            <a:r>
              <a:rPr lang="en-GB" sz="1800" b="0" i="0" u="none" strike="noStrike" baseline="0" dirty="0">
                <a:latin typeface="Arial Narrow" panose="020B0606020202030204" pitchFamily="34" charset="0"/>
              </a:rPr>
              <a:t> represent the twos; </a:t>
            </a:r>
          </a:p>
          <a:p>
            <a:pPr marL="285750" indent="-285750" algn="l">
              <a:buFont typeface="Arial" panose="020B0604020202020204" pitchFamily="34" charset="0"/>
              <a:buChar char="•"/>
            </a:pPr>
            <a:r>
              <a:rPr lang="en-GB" sz="1800" b="0" i="0" u="none" strike="noStrike" baseline="0" dirty="0">
                <a:latin typeface="Arial Narrow" panose="020B0606020202030204" pitchFamily="34" charset="0"/>
              </a:rPr>
              <a:t>the drawings have some relation to the question…..</a:t>
            </a:r>
            <a:r>
              <a:rPr lang="en-GB" sz="1800" b="0" i="0" u="none" strike="noStrike" baseline="0" dirty="0">
                <a:latin typeface="Candara" panose="020E0502030303020204" pitchFamily="34" charset="0"/>
              </a:rPr>
              <a:t> </a:t>
            </a:r>
            <a:endParaRPr lang="en-ZA" dirty="0">
              <a:latin typeface="Arial Narrow" panose="020B0606020202030204" pitchFamily="34" charset="0"/>
            </a:endParaRPr>
          </a:p>
        </p:txBody>
      </p:sp>
      <p:sp>
        <p:nvSpPr>
          <p:cNvPr id="15" name="TextBox 14">
            <a:extLst>
              <a:ext uri="{FF2B5EF4-FFF2-40B4-BE49-F238E27FC236}">
                <a16:creationId xmlns:a16="http://schemas.microsoft.com/office/drawing/2014/main" id="{2BBBE1F6-0CF1-4A24-B6CA-AE55ECCF1E16}"/>
              </a:ext>
            </a:extLst>
          </p:cNvPr>
          <p:cNvSpPr txBox="1"/>
          <p:nvPr/>
        </p:nvSpPr>
        <p:spPr>
          <a:xfrm>
            <a:off x="-18741" y="2674348"/>
            <a:ext cx="2826073" cy="2031325"/>
          </a:xfrm>
          <a:prstGeom prst="rect">
            <a:avLst/>
          </a:prstGeom>
          <a:noFill/>
        </p:spPr>
        <p:txBody>
          <a:bodyPr wrap="square">
            <a:spAutoFit/>
          </a:bodyPr>
          <a:lstStyle/>
          <a:p>
            <a:pPr marL="285750" indent="-285750">
              <a:buFont typeface="Arial" panose="020B0604020202020204" pitchFamily="34" charset="0"/>
              <a:buChar char="•"/>
            </a:pPr>
            <a:r>
              <a:rPr lang="en-GB" sz="1800" b="0" i="0" u="none" strike="noStrike" baseline="0" dirty="0">
                <a:latin typeface="Arial Narrow" panose="020B0606020202030204" pitchFamily="34" charset="0"/>
              </a:rPr>
              <a:t>Has the learner mastered the principles of cardinality and decomposition of numbers</a:t>
            </a:r>
          </a:p>
          <a:p>
            <a:pPr marL="285750" indent="-285750" algn="l">
              <a:buFont typeface="Arial" panose="020B0604020202020204" pitchFamily="34" charset="0"/>
              <a:buChar char="•"/>
            </a:pPr>
            <a:r>
              <a:rPr lang="en-GB" dirty="0">
                <a:latin typeface="Arial Narrow" panose="020B0606020202030204" pitchFamily="34" charset="0"/>
              </a:rPr>
              <a:t>learner makes </a:t>
            </a:r>
            <a:r>
              <a:rPr lang="en-GB" sz="1800" b="0" i="0" u="none" strike="noStrike" baseline="0" dirty="0">
                <a:latin typeface="Arial Narrow" panose="020B0606020202030204" pitchFamily="34" charset="0"/>
              </a:rPr>
              <a:t>use of counting all or counting on</a:t>
            </a:r>
            <a:r>
              <a:rPr lang="en-GB" dirty="0">
                <a:latin typeface="Arial Narrow" panose="020B0606020202030204" pitchFamily="34" charset="0"/>
              </a:rPr>
              <a:t> </a:t>
            </a:r>
            <a:r>
              <a:rPr lang="en-ZA" sz="1800" b="0" i="0" u="none" strike="noStrike" baseline="0" dirty="0">
                <a:latin typeface="Arial Narrow" panose="020B0606020202030204" pitchFamily="34" charset="0"/>
              </a:rPr>
              <a:t>strategies</a:t>
            </a:r>
            <a:endParaRPr lang="en-ZA" dirty="0">
              <a:latin typeface="Arial Narrow" panose="020B0606020202030204" pitchFamily="34" charset="0"/>
            </a:endParaRPr>
          </a:p>
        </p:txBody>
      </p:sp>
      <p:sp>
        <p:nvSpPr>
          <p:cNvPr id="14" name="TextBox 13">
            <a:extLst>
              <a:ext uri="{FF2B5EF4-FFF2-40B4-BE49-F238E27FC236}">
                <a16:creationId xmlns:a16="http://schemas.microsoft.com/office/drawing/2014/main" id="{ECB072EA-5836-4359-B25D-F5FF7B1DF0B1}"/>
              </a:ext>
            </a:extLst>
          </p:cNvPr>
          <p:cNvSpPr txBox="1"/>
          <p:nvPr/>
        </p:nvSpPr>
        <p:spPr>
          <a:xfrm>
            <a:off x="2807333" y="549116"/>
            <a:ext cx="3060812" cy="3779304"/>
          </a:xfrm>
          <a:custGeom>
            <a:avLst/>
            <a:gdLst>
              <a:gd name="connsiteX0" fmla="*/ 0 w 3060812"/>
              <a:gd name="connsiteY0" fmla="*/ 0 h 3779304"/>
              <a:gd name="connsiteX1" fmla="*/ 448919 w 3060812"/>
              <a:gd name="connsiteY1" fmla="*/ 0 h 3779304"/>
              <a:gd name="connsiteX2" fmla="*/ 989663 w 3060812"/>
              <a:gd name="connsiteY2" fmla="*/ 0 h 3779304"/>
              <a:gd name="connsiteX3" fmla="*/ 1469190 w 3060812"/>
              <a:gd name="connsiteY3" fmla="*/ 0 h 3779304"/>
              <a:gd name="connsiteX4" fmla="*/ 1887501 w 3060812"/>
              <a:gd name="connsiteY4" fmla="*/ 0 h 3779304"/>
              <a:gd name="connsiteX5" fmla="*/ 2458852 w 3060812"/>
              <a:gd name="connsiteY5" fmla="*/ 0 h 3779304"/>
              <a:gd name="connsiteX6" fmla="*/ 3060812 w 3060812"/>
              <a:gd name="connsiteY6" fmla="*/ 0 h 3779304"/>
              <a:gd name="connsiteX7" fmla="*/ 3060812 w 3060812"/>
              <a:gd name="connsiteY7" fmla="*/ 464314 h 3779304"/>
              <a:gd name="connsiteX8" fmla="*/ 3060812 w 3060812"/>
              <a:gd name="connsiteY8" fmla="*/ 1004215 h 3779304"/>
              <a:gd name="connsiteX9" fmla="*/ 3060812 w 3060812"/>
              <a:gd name="connsiteY9" fmla="*/ 1430737 h 3779304"/>
              <a:gd name="connsiteX10" fmla="*/ 3060812 w 3060812"/>
              <a:gd name="connsiteY10" fmla="*/ 1895051 h 3779304"/>
              <a:gd name="connsiteX11" fmla="*/ 3060812 w 3060812"/>
              <a:gd name="connsiteY11" fmla="*/ 2434952 h 3779304"/>
              <a:gd name="connsiteX12" fmla="*/ 3060812 w 3060812"/>
              <a:gd name="connsiteY12" fmla="*/ 3050438 h 3779304"/>
              <a:gd name="connsiteX13" fmla="*/ 3060812 w 3060812"/>
              <a:gd name="connsiteY13" fmla="*/ 3779304 h 3779304"/>
              <a:gd name="connsiteX14" fmla="*/ 2611893 w 3060812"/>
              <a:gd name="connsiteY14" fmla="*/ 3779304 h 3779304"/>
              <a:gd name="connsiteX15" fmla="*/ 2162974 w 3060812"/>
              <a:gd name="connsiteY15" fmla="*/ 3779304 h 3779304"/>
              <a:gd name="connsiteX16" fmla="*/ 1744663 w 3060812"/>
              <a:gd name="connsiteY16" fmla="*/ 3779304 h 3779304"/>
              <a:gd name="connsiteX17" fmla="*/ 1234528 w 3060812"/>
              <a:gd name="connsiteY17" fmla="*/ 3779304 h 3779304"/>
              <a:gd name="connsiteX18" fmla="*/ 785608 w 3060812"/>
              <a:gd name="connsiteY18" fmla="*/ 3779304 h 3779304"/>
              <a:gd name="connsiteX19" fmla="*/ 0 w 3060812"/>
              <a:gd name="connsiteY19" fmla="*/ 3779304 h 3779304"/>
              <a:gd name="connsiteX20" fmla="*/ 0 w 3060812"/>
              <a:gd name="connsiteY20" fmla="*/ 3201610 h 3779304"/>
              <a:gd name="connsiteX21" fmla="*/ 0 w 3060812"/>
              <a:gd name="connsiteY21" fmla="*/ 2623917 h 3779304"/>
              <a:gd name="connsiteX22" fmla="*/ 0 w 3060812"/>
              <a:gd name="connsiteY22" fmla="*/ 2197395 h 3779304"/>
              <a:gd name="connsiteX23" fmla="*/ 0 w 3060812"/>
              <a:gd name="connsiteY23" fmla="*/ 1695288 h 3779304"/>
              <a:gd name="connsiteX24" fmla="*/ 0 w 3060812"/>
              <a:gd name="connsiteY24" fmla="*/ 1193180 h 3779304"/>
              <a:gd name="connsiteX25" fmla="*/ 0 w 3060812"/>
              <a:gd name="connsiteY25" fmla="*/ 728866 h 3779304"/>
              <a:gd name="connsiteX26" fmla="*/ 0 w 3060812"/>
              <a:gd name="connsiteY26" fmla="*/ 0 h 3779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060812" h="3779304" extrusionOk="0">
                <a:moveTo>
                  <a:pt x="0" y="0"/>
                </a:moveTo>
                <a:cubicBezTo>
                  <a:pt x="111198" y="-4388"/>
                  <a:pt x="282833" y="30323"/>
                  <a:pt x="448919" y="0"/>
                </a:cubicBezTo>
                <a:cubicBezTo>
                  <a:pt x="615005" y="-30323"/>
                  <a:pt x="743019" y="15119"/>
                  <a:pt x="989663" y="0"/>
                </a:cubicBezTo>
                <a:cubicBezTo>
                  <a:pt x="1236307" y="-15119"/>
                  <a:pt x="1278334" y="4472"/>
                  <a:pt x="1469190" y="0"/>
                </a:cubicBezTo>
                <a:cubicBezTo>
                  <a:pt x="1660046" y="-4472"/>
                  <a:pt x="1693117" y="44375"/>
                  <a:pt x="1887501" y="0"/>
                </a:cubicBezTo>
                <a:cubicBezTo>
                  <a:pt x="2081885" y="-44375"/>
                  <a:pt x="2245610" y="54643"/>
                  <a:pt x="2458852" y="0"/>
                </a:cubicBezTo>
                <a:cubicBezTo>
                  <a:pt x="2672094" y="-54643"/>
                  <a:pt x="2785402" y="13593"/>
                  <a:pt x="3060812" y="0"/>
                </a:cubicBezTo>
                <a:cubicBezTo>
                  <a:pt x="3116307" y="209744"/>
                  <a:pt x="3055314" y="267145"/>
                  <a:pt x="3060812" y="464314"/>
                </a:cubicBezTo>
                <a:cubicBezTo>
                  <a:pt x="3066310" y="661483"/>
                  <a:pt x="3055143" y="891219"/>
                  <a:pt x="3060812" y="1004215"/>
                </a:cubicBezTo>
                <a:cubicBezTo>
                  <a:pt x="3066481" y="1117211"/>
                  <a:pt x="3024100" y="1230547"/>
                  <a:pt x="3060812" y="1430737"/>
                </a:cubicBezTo>
                <a:cubicBezTo>
                  <a:pt x="3097524" y="1630927"/>
                  <a:pt x="3056429" y="1667875"/>
                  <a:pt x="3060812" y="1895051"/>
                </a:cubicBezTo>
                <a:cubicBezTo>
                  <a:pt x="3065195" y="2122227"/>
                  <a:pt x="3024088" y="2191814"/>
                  <a:pt x="3060812" y="2434952"/>
                </a:cubicBezTo>
                <a:cubicBezTo>
                  <a:pt x="3097536" y="2678090"/>
                  <a:pt x="3005082" y="2753241"/>
                  <a:pt x="3060812" y="3050438"/>
                </a:cubicBezTo>
                <a:cubicBezTo>
                  <a:pt x="3116542" y="3347635"/>
                  <a:pt x="3020765" y="3537587"/>
                  <a:pt x="3060812" y="3779304"/>
                </a:cubicBezTo>
                <a:cubicBezTo>
                  <a:pt x="2947732" y="3823079"/>
                  <a:pt x="2706368" y="3746978"/>
                  <a:pt x="2611893" y="3779304"/>
                </a:cubicBezTo>
                <a:cubicBezTo>
                  <a:pt x="2517418" y="3811630"/>
                  <a:pt x="2308884" y="3727727"/>
                  <a:pt x="2162974" y="3779304"/>
                </a:cubicBezTo>
                <a:cubicBezTo>
                  <a:pt x="2017064" y="3830881"/>
                  <a:pt x="1884474" y="3753338"/>
                  <a:pt x="1744663" y="3779304"/>
                </a:cubicBezTo>
                <a:cubicBezTo>
                  <a:pt x="1604852" y="3805270"/>
                  <a:pt x="1397417" y="3726321"/>
                  <a:pt x="1234528" y="3779304"/>
                </a:cubicBezTo>
                <a:cubicBezTo>
                  <a:pt x="1071639" y="3832287"/>
                  <a:pt x="927882" y="3753599"/>
                  <a:pt x="785608" y="3779304"/>
                </a:cubicBezTo>
                <a:cubicBezTo>
                  <a:pt x="643334" y="3805009"/>
                  <a:pt x="162731" y="3738516"/>
                  <a:pt x="0" y="3779304"/>
                </a:cubicBezTo>
                <a:cubicBezTo>
                  <a:pt x="-19657" y="3585494"/>
                  <a:pt x="55180" y="3375373"/>
                  <a:pt x="0" y="3201610"/>
                </a:cubicBezTo>
                <a:cubicBezTo>
                  <a:pt x="-55180" y="3027847"/>
                  <a:pt x="53186" y="2826630"/>
                  <a:pt x="0" y="2623917"/>
                </a:cubicBezTo>
                <a:cubicBezTo>
                  <a:pt x="-53186" y="2421204"/>
                  <a:pt x="15089" y="2350091"/>
                  <a:pt x="0" y="2197395"/>
                </a:cubicBezTo>
                <a:cubicBezTo>
                  <a:pt x="-15089" y="2044699"/>
                  <a:pt x="51638" y="1888654"/>
                  <a:pt x="0" y="1695288"/>
                </a:cubicBezTo>
                <a:cubicBezTo>
                  <a:pt x="-51638" y="1501922"/>
                  <a:pt x="37650" y="1309830"/>
                  <a:pt x="0" y="1193180"/>
                </a:cubicBezTo>
                <a:cubicBezTo>
                  <a:pt x="-37650" y="1076530"/>
                  <a:pt x="29937" y="895023"/>
                  <a:pt x="0" y="728866"/>
                </a:cubicBezTo>
                <a:cubicBezTo>
                  <a:pt x="-29937" y="562709"/>
                  <a:pt x="20799" y="154312"/>
                  <a:pt x="0" y="0"/>
                </a:cubicBezTo>
                <a:close/>
              </a:path>
            </a:pathLst>
          </a:custGeom>
          <a:noFill/>
          <a:ln w="19050">
            <a:solidFill>
              <a:srgbClr val="003300"/>
            </a:solidFill>
            <a:extLst>
              <a:ext uri="{C807C97D-BFC1-408E-A445-0C87EB9F89A2}">
                <ask:lineSketchStyleProps xmlns="" xmlns:ask="http://schemas.microsoft.com/office/drawing/2018/sketchyshapes" sd="2408184465">
                  <a:prstGeom prst="rect">
                    <a:avLst/>
                  </a:prstGeom>
                  <ask:type>
                    <ask:lineSketchScribble/>
                  </ask:type>
                </ask:lineSketchStyleProps>
              </a:ext>
            </a:extLst>
          </a:ln>
        </p:spPr>
        <p:txBody>
          <a:bodyPr wrap="square">
            <a:spAutoFit/>
          </a:bodyPr>
          <a:lstStyle/>
          <a:p>
            <a:pPr lvl="0">
              <a:spcAft>
                <a:spcPts val="1000"/>
              </a:spcAft>
            </a:pPr>
            <a:r>
              <a:rPr lang="en-ZA" sz="1400" b="1" dirty="0">
                <a:effectLst/>
                <a:ea typeface="Calibri" panose="020F0502020204030204" pitchFamily="34" charset="0"/>
                <a:cs typeface="Calibri" panose="020F0502020204030204" pitchFamily="34" charset="0"/>
              </a:rPr>
              <a:t>RECIPE FOR ERROR ANLYSIS:</a:t>
            </a:r>
          </a:p>
          <a:p>
            <a:pPr marL="342900" lvl="0" indent="-342900">
              <a:lnSpc>
                <a:spcPct val="115000"/>
              </a:lnSpc>
              <a:spcAft>
                <a:spcPts val="1000"/>
              </a:spcAft>
              <a:buFont typeface="Symbol" panose="05050102010706020507" pitchFamily="18" charset="2"/>
              <a:buChar char=""/>
            </a:pPr>
            <a:r>
              <a:rPr lang="en-ZA" sz="1400" dirty="0">
                <a:effectLst/>
                <a:ea typeface="Calibri" panose="020F0502020204030204" pitchFamily="34" charset="0"/>
                <a:cs typeface="Calibri" panose="020F0502020204030204" pitchFamily="34" charset="0"/>
              </a:rPr>
              <a:t>Underline the </a:t>
            </a:r>
            <a:r>
              <a:rPr lang="en-ZA" sz="1400" b="1" dirty="0">
                <a:solidFill>
                  <a:srgbClr val="003300"/>
                </a:solidFill>
                <a:effectLst/>
                <a:ea typeface="Calibri" panose="020F0502020204030204" pitchFamily="34" charset="0"/>
                <a:cs typeface="Calibri" panose="020F0502020204030204" pitchFamily="34" charset="0"/>
              </a:rPr>
              <a:t>knowledge and skills</a:t>
            </a:r>
            <a:r>
              <a:rPr lang="en-ZA" sz="1400" dirty="0">
                <a:effectLst/>
                <a:ea typeface="Calibri" panose="020F0502020204030204" pitchFamily="34" charset="0"/>
                <a:cs typeface="Calibri" panose="020F0502020204030204" pitchFamily="34" charset="0"/>
              </a:rPr>
              <a:t> learners should have to be answer </a:t>
            </a:r>
            <a:r>
              <a:rPr lang="en-ZA" sz="1400" dirty="0">
                <a:ea typeface="Calibri" panose="020F0502020204030204" pitchFamily="34" charset="0"/>
                <a:cs typeface="Calibri" panose="020F0502020204030204" pitchFamily="34" charset="0"/>
              </a:rPr>
              <a:t>the</a:t>
            </a:r>
            <a:r>
              <a:rPr lang="en-ZA" sz="1400" dirty="0">
                <a:effectLst/>
                <a:ea typeface="Calibri" panose="020F0502020204030204" pitchFamily="34" charset="0"/>
                <a:cs typeface="Calibri" panose="020F0502020204030204" pitchFamily="34" charset="0"/>
              </a:rPr>
              <a:t> specific question.</a:t>
            </a:r>
            <a:endParaRPr lang="en-ZA" sz="1400" dirty="0">
              <a:effectLst/>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Symbol" panose="05050102010706020507" pitchFamily="18" charset="2"/>
              <a:buChar char=""/>
            </a:pPr>
            <a:r>
              <a:rPr lang="en-ZA" sz="1400" dirty="0">
                <a:effectLst/>
                <a:ea typeface="Calibri" panose="020F0502020204030204" pitchFamily="34" charset="0"/>
                <a:cs typeface="Calibri" panose="020F0502020204030204" pitchFamily="34" charset="0"/>
              </a:rPr>
              <a:t>Locate the knowledge and skills in the </a:t>
            </a:r>
            <a:r>
              <a:rPr lang="en-ZA" sz="1400" b="1" dirty="0">
                <a:solidFill>
                  <a:srgbClr val="003300"/>
                </a:solidFill>
                <a:effectLst/>
                <a:ea typeface="Calibri" panose="020F0502020204030204" pitchFamily="34" charset="0"/>
                <a:cs typeface="Calibri" panose="020F0502020204030204" pitchFamily="34" charset="0"/>
              </a:rPr>
              <a:t>CAPS according to the Grade specific Term</a:t>
            </a:r>
            <a:r>
              <a:rPr lang="en-ZA" sz="1400" dirty="0">
                <a:effectLst/>
                <a:ea typeface="Calibri" panose="020F0502020204030204" pitchFamily="34" charset="0"/>
                <a:cs typeface="Calibri" panose="020F0502020204030204" pitchFamily="34" charset="0"/>
              </a:rPr>
              <a:t> and </a:t>
            </a:r>
            <a:r>
              <a:rPr lang="en-ZA" sz="1400" b="1" dirty="0">
                <a:solidFill>
                  <a:srgbClr val="003300"/>
                </a:solidFill>
                <a:effectLst/>
                <a:ea typeface="Calibri" panose="020F0502020204030204" pitchFamily="34" charset="0"/>
                <a:cs typeface="Calibri" panose="020F0502020204030204" pitchFamily="34" charset="0"/>
              </a:rPr>
              <a:t>Topic.</a:t>
            </a:r>
            <a:endParaRPr lang="en-ZA" sz="1400" b="1" dirty="0">
              <a:solidFill>
                <a:srgbClr val="003300"/>
              </a:solidFill>
              <a:effectLst/>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Symbol" panose="05050102010706020507" pitchFamily="18" charset="2"/>
              <a:buChar char=""/>
            </a:pPr>
            <a:r>
              <a:rPr lang="en-ZA" sz="1400" dirty="0">
                <a:effectLst/>
                <a:ea typeface="Calibri" panose="020F0502020204030204" pitchFamily="34" charset="0"/>
                <a:cs typeface="Calibri" panose="020F0502020204030204" pitchFamily="34" charset="0"/>
              </a:rPr>
              <a:t>Identify most </a:t>
            </a:r>
            <a:r>
              <a:rPr lang="en-ZA" sz="1400" b="1" dirty="0">
                <a:solidFill>
                  <a:srgbClr val="003300"/>
                </a:solidFill>
                <a:effectLst/>
                <a:ea typeface="Calibri" panose="020F0502020204030204" pitchFamily="34" charset="0"/>
                <a:cs typeface="Calibri" panose="020F0502020204030204" pitchFamily="34" charset="0"/>
              </a:rPr>
              <a:t>common</a:t>
            </a:r>
            <a:r>
              <a:rPr lang="en-ZA" sz="1400" b="1" dirty="0">
                <a:effectLst/>
                <a:ea typeface="Calibri" panose="020F0502020204030204" pitchFamily="34" charset="0"/>
                <a:cs typeface="Calibri" panose="020F0502020204030204" pitchFamily="34" charset="0"/>
              </a:rPr>
              <a:t> </a:t>
            </a:r>
            <a:r>
              <a:rPr lang="en-ZA" sz="1400" b="1" dirty="0">
                <a:solidFill>
                  <a:srgbClr val="003300"/>
                </a:solidFill>
                <a:effectLst/>
                <a:ea typeface="Calibri" panose="020F0502020204030204" pitchFamily="34" charset="0"/>
                <a:cs typeface="Calibri" panose="020F0502020204030204" pitchFamily="34" charset="0"/>
              </a:rPr>
              <a:t>mistakes</a:t>
            </a:r>
            <a:r>
              <a:rPr lang="en-ZA" sz="1400" dirty="0">
                <a:effectLst/>
                <a:ea typeface="Calibri" panose="020F0502020204030204" pitchFamily="34" charset="0"/>
                <a:cs typeface="Calibri" panose="020F0502020204030204" pitchFamily="34" charset="0"/>
              </a:rPr>
              <a:t> learners made in answering the question.</a:t>
            </a:r>
            <a:endParaRPr lang="en-ZA" sz="1400" dirty="0">
              <a:effectLst/>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Symbol" panose="05050102010706020507" pitchFamily="18" charset="2"/>
              <a:buChar char=""/>
            </a:pPr>
            <a:r>
              <a:rPr lang="en-ZA" sz="1400" dirty="0">
                <a:effectLst/>
                <a:ea typeface="Calibri" panose="020F0502020204030204" pitchFamily="34" charset="0"/>
                <a:cs typeface="Calibri" panose="020F0502020204030204" pitchFamily="34" charset="0"/>
              </a:rPr>
              <a:t>Determine </a:t>
            </a:r>
            <a:r>
              <a:rPr lang="en-ZA" sz="1400" b="1" dirty="0">
                <a:solidFill>
                  <a:srgbClr val="003300"/>
                </a:solidFill>
                <a:effectLst/>
                <a:ea typeface="Calibri" panose="020F0502020204030204" pitchFamily="34" charset="0"/>
                <a:cs typeface="Calibri" panose="020F0502020204030204" pitchFamily="34" charset="0"/>
              </a:rPr>
              <a:t>teaching strategies/methodologies to support learners understanding.</a:t>
            </a:r>
            <a:endParaRPr lang="en-ZA" sz="1400" dirty="0">
              <a:solidFill>
                <a:srgbClr val="003300"/>
              </a:solidFill>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80945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500" fill="hold"/>
                                        <p:tgtEl>
                                          <p:spTgt spid="14"/>
                                        </p:tgtEl>
                                        <p:attrNameLst>
                                          <p:attrName>ppt_x</p:attrName>
                                        </p:attrNameLst>
                                      </p:cBhvr>
                                      <p:tavLst>
                                        <p:tav tm="0">
                                          <p:val>
                                            <p:strVal val="#ppt_x"/>
                                          </p:val>
                                        </p:tav>
                                        <p:tav tm="100000">
                                          <p:val>
                                            <p:strVal val="#ppt_x"/>
                                          </p:val>
                                        </p:tav>
                                      </p:tavLst>
                                    </p:anim>
                                    <p:anim calcmode="lin" valueType="num">
                                      <p:cBhvr additive="base">
                                        <p:cTn id="27"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p:bldP spid="15" grpId="0"/>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4674"/>
            <a:ext cx="8229600" cy="1143000"/>
          </a:xfrm>
        </p:spPr>
        <p:txBody>
          <a:bodyPr>
            <a:normAutofit/>
          </a:bodyPr>
          <a:lstStyle/>
          <a:p>
            <a:pPr algn="l"/>
            <a:r>
              <a:rPr lang="en-US" sz="4000" b="1" dirty="0">
                <a:solidFill>
                  <a:schemeClr val="accent2">
                    <a:lumMod val="75000"/>
                  </a:schemeClr>
                </a:solidFill>
                <a:latin typeface="Arial Narrow" panose="020B0606020202030204" pitchFamily="34" charset="0"/>
                <a:cs typeface="Arial" panose="020B0604020202020204" pitchFamily="34" charset="0"/>
              </a:rPr>
              <a:t>2.  PRINCIPLES</a:t>
            </a:r>
            <a:endParaRPr lang="en-ZA" sz="4000" b="1" dirty="0">
              <a:solidFill>
                <a:schemeClr val="accent2">
                  <a:lumMod val="75000"/>
                </a:schemeClr>
              </a:solidFill>
              <a:latin typeface="Arial Narrow" panose="020B0606020202030204" pitchFamily="34" charset="0"/>
              <a:cs typeface="Arial" panose="020B0604020202020204" pitchFamily="34" charset="0"/>
            </a:endParaRPr>
          </a:p>
        </p:txBody>
      </p:sp>
      <p:sp>
        <p:nvSpPr>
          <p:cNvPr id="2" name="Content Placeholder 1"/>
          <p:cNvSpPr>
            <a:spLocks noGrp="1"/>
          </p:cNvSpPr>
          <p:nvPr>
            <p:ph idx="1"/>
          </p:nvPr>
        </p:nvSpPr>
        <p:spPr>
          <a:xfrm>
            <a:off x="323528" y="1052737"/>
            <a:ext cx="8424936" cy="4748002"/>
          </a:xfrm>
        </p:spPr>
        <p:txBody>
          <a:bodyPr>
            <a:normAutofit/>
          </a:bodyPr>
          <a:lstStyle/>
          <a:p>
            <a:pPr>
              <a:lnSpc>
                <a:spcPct val="107000"/>
              </a:lnSpc>
              <a:spcAft>
                <a:spcPts val="800"/>
              </a:spcAft>
            </a:pPr>
            <a:r>
              <a:rPr lang="en-ZA" sz="3600" dirty="0">
                <a:latin typeface="Arial Narrow" panose="020B0606020202030204" pitchFamily="34" charset="0"/>
                <a:ea typeface="Calibri" panose="020F0502020204030204" pitchFamily="34" charset="0"/>
                <a:cs typeface="Arial" panose="020B0604020202020204" pitchFamily="34" charset="0"/>
              </a:rPr>
              <a:t>For the </a:t>
            </a:r>
            <a:r>
              <a:rPr lang="en-ZA" sz="3600" b="1" dirty="0" smtClean="0">
                <a:solidFill>
                  <a:srgbClr val="003300"/>
                </a:solidFill>
                <a:latin typeface="Arial Narrow" panose="020B0606020202030204" pitchFamily="34" charset="0"/>
                <a:ea typeface="Calibri" panose="020F0502020204030204" pitchFamily="34" charset="0"/>
                <a:cs typeface="Arial" panose="020B0604020202020204" pitchFamily="34" charset="0"/>
              </a:rPr>
              <a:t>2021-2023 period, </a:t>
            </a:r>
            <a:r>
              <a:rPr lang="en-ZA" sz="3600" b="1" dirty="0">
                <a:solidFill>
                  <a:srgbClr val="003300"/>
                </a:solidFill>
                <a:latin typeface="Arial Narrow" panose="020B0606020202030204" pitchFamily="34" charset="0"/>
                <a:ea typeface="Calibri" panose="020F0502020204030204" pitchFamily="34" charset="0"/>
                <a:cs typeface="Arial" panose="020B0604020202020204" pitchFamily="34" charset="0"/>
              </a:rPr>
              <a:t>the DBE is committed </a:t>
            </a:r>
            <a:r>
              <a:rPr lang="en-ZA" sz="3600" dirty="0">
                <a:latin typeface="Arial Narrow" panose="020B0606020202030204" pitchFamily="34" charset="0"/>
                <a:ea typeface="Calibri" panose="020F0502020204030204" pitchFamily="34" charset="0"/>
                <a:cs typeface="Arial" panose="020B0604020202020204" pitchFamily="34" charset="0"/>
              </a:rPr>
              <a:t>to</a:t>
            </a:r>
            <a:r>
              <a:rPr lang="en-ZA" sz="3600" dirty="0" smtClean="0">
                <a:latin typeface="Arial Narrow" panose="020B0606020202030204" pitchFamily="34" charset="0"/>
                <a:ea typeface="Calibri" panose="020F0502020204030204" pitchFamily="34" charset="0"/>
                <a:cs typeface="Arial" panose="020B0604020202020204" pitchFamily="34" charset="0"/>
              </a:rPr>
              <a:t>:</a:t>
            </a:r>
          </a:p>
          <a:p>
            <a:pPr>
              <a:lnSpc>
                <a:spcPct val="107000"/>
              </a:lnSpc>
              <a:spcAft>
                <a:spcPts val="800"/>
              </a:spcAft>
            </a:pPr>
            <a:endParaRPr lang="en-ZA" sz="800" dirty="0">
              <a:latin typeface="Arial Narrow" panose="020B0606020202030204" pitchFamily="34" charset="0"/>
              <a:ea typeface="Calibri" panose="020F0502020204030204" pitchFamily="34" charset="0"/>
              <a:cs typeface="Arial" panose="020B0604020202020204" pitchFamily="34" charset="0"/>
            </a:endParaRPr>
          </a:p>
          <a:p>
            <a:pPr marL="285750" indent="-285750">
              <a:lnSpc>
                <a:spcPct val="107000"/>
              </a:lnSpc>
              <a:spcAft>
                <a:spcPts val="800"/>
              </a:spcAft>
            </a:pPr>
            <a:r>
              <a:rPr lang="en-ZA" sz="3600" dirty="0" smtClean="0">
                <a:latin typeface="Arial Narrow" panose="020B0606020202030204" pitchFamily="34" charset="0"/>
                <a:ea typeface="Calibri" panose="020F0502020204030204" pitchFamily="34" charset="0"/>
                <a:cs typeface="Arial" panose="020B0604020202020204" pitchFamily="34" charset="0"/>
              </a:rPr>
              <a:t>providing </a:t>
            </a:r>
            <a:r>
              <a:rPr lang="en-ZA" sz="3600" b="1" dirty="0">
                <a:solidFill>
                  <a:srgbClr val="003300"/>
                </a:solidFill>
                <a:latin typeface="Arial Narrow" panose="020B0606020202030204" pitchFamily="34" charset="0"/>
                <a:ea typeface="Calibri" panose="020F0502020204030204" pitchFamily="34" charset="0"/>
                <a:cs typeface="Arial" panose="020B0604020202020204" pitchFamily="34" charset="0"/>
              </a:rPr>
              <a:t>carefully planned curriculum guidelines </a:t>
            </a:r>
            <a:r>
              <a:rPr lang="en-ZA" sz="3600" dirty="0">
                <a:latin typeface="Arial Narrow" panose="020B0606020202030204" pitchFamily="34" charset="0"/>
                <a:ea typeface="Calibri" panose="020F0502020204030204" pitchFamily="34" charset="0"/>
                <a:cs typeface="Arial" panose="020B0604020202020204" pitchFamily="34" charset="0"/>
              </a:rPr>
              <a:t>which are CAPS compliant – and </a:t>
            </a:r>
            <a:r>
              <a:rPr lang="en-ZA" sz="3600" b="1" i="1" dirty="0">
                <a:latin typeface="Arial Narrow" panose="020B0606020202030204" pitchFamily="34" charset="0"/>
                <a:ea typeface="Calibri" panose="020F0502020204030204" pitchFamily="34" charset="0"/>
                <a:cs typeface="Arial" panose="020B0604020202020204" pitchFamily="34" charset="0"/>
              </a:rPr>
              <a:t>aims to ensure that all the core concepts, knowledge and skills are covered.</a:t>
            </a:r>
            <a:endParaRPr lang="en-ZA" sz="3600" i="1" dirty="0">
              <a:latin typeface="Arial Narrow" panose="020B0606020202030204" pitchFamily="34" charset="0"/>
              <a:ea typeface="Calibri" panose="020F0502020204030204" pitchFamily="34" charset="0"/>
              <a:cs typeface="Arial" panose="020B0604020202020204" pitchFamily="34" charset="0"/>
            </a:endParaRPr>
          </a:p>
          <a:p>
            <a:endParaRPr lang="en-ZA" dirty="0"/>
          </a:p>
        </p:txBody>
      </p:sp>
    </p:spTree>
    <p:extLst>
      <p:ext uri="{BB962C8B-B14F-4D97-AF65-F5344CB8AC3E}">
        <p14:creationId xmlns:p14="http://schemas.microsoft.com/office/powerpoint/2010/main" val="3439300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4" name="Straight Connector 93">
            <a:extLst>
              <a:ext uri="{FF2B5EF4-FFF2-40B4-BE49-F238E27FC236}">
                <a16:creationId xmlns:a16="http://schemas.microsoft.com/office/drawing/2014/main" id="{53F9C231-FEA8-4087-A868-3F0AE284E86B}"/>
              </a:ext>
            </a:extLst>
          </p:cNvPr>
          <p:cNvCxnSpPr>
            <a:cxnSpLocks/>
          </p:cNvCxnSpPr>
          <p:nvPr/>
        </p:nvCxnSpPr>
        <p:spPr>
          <a:xfrm>
            <a:off x="6690417" y="5579093"/>
            <a:ext cx="1353516" cy="537362"/>
          </a:xfrm>
          <a:prstGeom prst="line">
            <a:avLst/>
          </a:prstGeom>
          <a:ln w="3175">
            <a:solidFill>
              <a:srgbClr val="CC9900"/>
            </a:solidFill>
            <a:prstDash val="dash"/>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a:xfrm>
            <a:off x="6490982" y="6204351"/>
            <a:ext cx="2631697" cy="653649"/>
          </a:xfrm>
          <a:solidFill>
            <a:schemeClr val="accent2">
              <a:lumMod val="75000"/>
            </a:schemeClr>
          </a:solidFill>
          <a:ln w="28575">
            <a:solidFill>
              <a:srgbClr val="336600"/>
            </a:solidFill>
          </a:ln>
        </p:spPr>
        <p:txBody>
          <a:bodyPr>
            <a:normAutofit fontScale="90000"/>
          </a:bodyPr>
          <a:lstStyle/>
          <a:p>
            <a:r>
              <a:rPr lang="en-US" dirty="0">
                <a:solidFill>
                  <a:schemeClr val="bg1"/>
                </a:solidFill>
              </a:rPr>
              <a:t>PRINCIPLES</a:t>
            </a:r>
          </a:p>
        </p:txBody>
      </p:sp>
      <p:sp>
        <p:nvSpPr>
          <p:cNvPr id="49" name="Rectangle 48">
            <a:extLst>
              <a:ext uri="{FF2B5EF4-FFF2-40B4-BE49-F238E27FC236}">
                <a16:creationId xmlns:a16="http://schemas.microsoft.com/office/drawing/2014/main" id="{0A296B98-049F-4EB1-831C-A291B0C548ED}"/>
              </a:ext>
            </a:extLst>
          </p:cNvPr>
          <p:cNvSpPr/>
          <p:nvPr/>
        </p:nvSpPr>
        <p:spPr>
          <a:xfrm>
            <a:off x="5140937" y="5213732"/>
            <a:ext cx="1004638" cy="1044423"/>
          </a:xfrm>
          <a:prstGeom prst="rect">
            <a:avLst/>
          </a:prstGeom>
          <a:solidFill>
            <a:srgbClr val="336600"/>
          </a:solidFill>
          <a:ln>
            <a:noFill/>
          </a:ln>
          <a:scene3d>
            <a:camera prst="isometricOffAxis1Top"/>
            <a:lightRig rig="threePt" dir="t"/>
          </a:scene3d>
          <a:sp3d extrusionH="952500" prstMaterial="matte"/>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50" name="Rectangle 49">
            <a:extLst>
              <a:ext uri="{FF2B5EF4-FFF2-40B4-BE49-F238E27FC236}">
                <a16:creationId xmlns:a16="http://schemas.microsoft.com/office/drawing/2014/main" id="{39B20ABA-8C12-4891-9ED1-5C175DC2F1DF}"/>
              </a:ext>
            </a:extLst>
          </p:cNvPr>
          <p:cNvSpPr/>
          <p:nvPr/>
        </p:nvSpPr>
        <p:spPr>
          <a:xfrm>
            <a:off x="5669261" y="4247396"/>
            <a:ext cx="954042" cy="1019899"/>
          </a:xfrm>
          <a:prstGeom prst="rect">
            <a:avLst/>
          </a:prstGeom>
          <a:solidFill>
            <a:srgbClr val="0059E9"/>
          </a:solidFill>
          <a:ln>
            <a:noFill/>
          </a:ln>
          <a:scene3d>
            <a:camera prst="isometricOffAxis1Top"/>
            <a:lightRig rig="threePt" dir="t"/>
          </a:scene3d>
          <a:sp3d extrusionH="952500" prstMaterial="matte"/>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51" name="Rectangle 50">
            <a:extLst>
              <a:ext uri="{FF2B5EF4-FFF2-40B4-BE49-F238E27FC236}">
                <a16:creationId xmlns:a16="http://schemas.microsoft.com/office/drawing/2014/main" id="{C69213FC-380E-424B-A6DA-F14B5D33907A}"/>
              </a:ext>
            </a:extLst>
          </p:cNvPr>
          <p:cNvSpPr/>
          <p:nvPr/>
        </p:nvSpPr>
        <p:spPr>
          <a:xfrm>
            <a:off x="6002833" y="3254806"/>
            <a:ext cx="970940" cy="1139137"/>
          </a:xfrm>
          <a:prstGeom prst="rect">
            <a:avLst/>
          </a:prstGeom>
          <a:solidFill>
            <a:srgbClr val="F0831E"/>
          </a:solidFill>
          <a:ln>
            <a:noFill/>
          </a:ln>
          <a:scene3d>
            <a:camera prst="isometricOffAxis1Top"/>
            <a:lightRig rig="threePt" dir="t"/>
          </a:scene3d>
          <a:sp3d extrusionH="952500" prstMaterial="matte"/>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52" name="Rectangle 51">
            <a:extLst>
              <a:ext uri="{FF2B5EF4-FFF2-40B4-BE49-F238E27FC236}">
                <a16:creationId xmlns:a16="http://schemas.microsoft.com/office/drawing/2014/main" id="{91129FF2-1068-44E3-BFE5-BD45418C740C}"/>
              </a:ext>
            </a:extLst>
          </p:cNvPr>
          <p:cNvSpPr/>
          <p:nvPr/>
        </p:nvSpPr>
        <p:spPr>
          <a:xfrm>
            <a:off x="6584560" y="2321723"/>
            <a:ext cx="1013627" cy="1062716"/>
          </a:xfrm>
          <a:prstGeom prst="rect">
            <a:avLst/>
          </a:prstGeom>
          <a:solidFill>
            <a:srgbClr val="002060"/>
          </a:solidFill>
          <a:ln>
            <a:noFill/>
          </a:ln>
          <a:scene3d>
            <a:camera prst="isometricOffAxis1Top"/>
            <a:lightRig rig="threePt" dir="t"/>
          </a:scene3d>
          <a:sp3d extrusionH="952500" prstMaterial="matte"/>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nvGrpSpPr>
          <p:cNvPr id="60" name="Group 59">
            <a:extLst>
              <a:ext uri="{FF2B5EF4-FFF2-40B4-BE49-F238E27FC236}">
                <a16:creationId xmlns:a16="http://schemas.microsoft.com/office/drawing/2014/main" id="{2A4CDE12-EA2B-4C1B-B3F8-4D6E2D36C6CD}"/>
              </a:ext>
            </a:extLst>
          </p:cNvPr>
          <p:cNvGrpSpPr/>
          <p:nvPr/>
        </p:nvGrpSpPr>
        <p:grpSpPr>
          <a:xfrm>
            <a:off x="6651854" y="2302192"/>
            <a:ext cx="346791" cy="931612"/>
            <a:chOff x="6017575" y="2826810"/>
            <a:chExt cx="621658" cy="1670008"/>
          </a:xfrm>
          <a:solidFill>
            <a:srgbClr val="002060"/>
          </a:solidFill>
          <a:effectLst>
            <a:outerShdw blurRad="88900" dist="190500" dir="2700000" algn="tl" rotWithShape="0">
              <a:prstClr val="black">
                <a:alpha val="40000"/>
              </a:prstClr>
            </a:outerShdw>
          </a:effectLst>
          <a:scene3d>
            <a:camera prst="isometricOffAxis1Top"/>
            <a:lightRig rig="threePt" dir="t"/>
          </a:scene3d>
        </p:grpSpPr>
        <p:sp>
          <p:nvSpPr>
            <p:cNvPr id="61" name="Oval 60">
              <a:extLst>
                <a:ext uri="{FF2B5EF4-FFF2-40B4-BE49-F238E27FC236}">
                  <a16:creationId xmlns:a16="http://schemas.microsoft.com/office/drawing/2014/main" id="{D762AB00-1E59-4CBD-A74B-595E3357F3A7}"/>
                </a:ext>
              </a:extLst>
            </p:cNvPr>
            <p:cNvSpPr/>
            <p:nvPr/>
          </p:nvSpPr>
          <p:spPr>
            <a:xfrm>
              <a:off x="6017575" y="3875160"/>
              <a:ext cx="621658" cy="621658"/>
            </a:xfrm>
            <a:prstGeom prst="ellipse">
              <a:avLst/>
            </a:prstGeom>
            <a:grpFill/>
            <a:ln>
              <a:noFill/>
            </a:ln>
            <a:sp3d extrusionH="133350">
              <a:bevelT w="5715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62" name="Oval 61">
              <a:extLst>
                <a:ext uri="{FF2B5EF4-FFF2-40B4-BE49-F238E27FC236}">
                  <a16:creationId xmlns:a16="http://schemas.microsoft.com/office/drawing/2014/main" id="{84F6D28A-36BF-4B57-8C50-B8A85FECB5A0}"/>
                </a:ext>
              </a:extLst>
            </p:cNvPr>
            <p:cNvSpPr/>
            <p:nvPr/>
          </p:nvSpPr>
          <p:spPr>
            <a:xfrm>
              <a:off x="6017575" y="2826810"/>
              <a:ext cx="621658" cy="621658"/>
            </a:xfrm>
            <a:prstGeom prst="ellipse">
              <a:avLst/>
            </a:prstGeom>
            <a:grpFill/>
            <a:ln>
              <a:noFill/>
            </a:ln>
            <a:sp3d extrusionH="133350">
              <a:bevelT w="5715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grpSp>
        <p:nvGrpSpPr>
          <p:cNvPr id="63" name="Group 62">
            <a:extLst>
              <a:ext uri="{FF2B5EF4-FFF2-40B4-BE49-F238E27FC236}">
                <a16:creationId xmlns:a16="http://schemas.microsoft.com/office/drawing/2014/main" id="{AC6B6E84-4019-437A-9C7C-C0FFFB8C2020}"/>
              </a:ext>
            </a:extLst>
          </p:cNvPr>
          <p:cNvGrpSpPr/>
          <p:nvPr/>
        </p:nvGrpSpPr>
        <p:grpSpPr>
          <a:xfrm>
            <a:off x="6241432" y="3284984"/>
            <a:ext cx="346792" cy="931612"/>
            <a:chOff x="6017577" y="2826811"/>
            <a:chExt cx="621659" cy="1670009"/>
          </a:xfrm>
          <a:solidFill>
            <a:srgbClr val="F0831E"/>
          </a:solidFill>
          <a:effectLst>
            <a:outerShdw blurRad="88900" dist="190500" dir="2700000" algn="tl" rotWithShape="0">
              <a:prstClr val="black">
                <a:alpha val="40000"/>
              </a:prstClr>
            </a:outerShdw>
          </a:effectLst>
          <a:scene3d>
            <a:camera prst="isometricOffAxis1Top"/>
            <a:lightRig rig="threePt" dir="t"/>
          </a:scene3d>
        </p:grpSpPr>
        <p:sp>
          <p:nvSpPr>
            <p:cNvPr id="64" name="Oval 63">
              <a:extLst>
                <a:ext uri="{FF2B5EF4-FFF2-40B4-BE49-F238E27FC236}">
                  <a16:creationId xmlns:a16="http://schemas.microsoft.com/office/drawing/2014/main" id="{AB6116E3-DBFD-42CB-9872-F0BF82C46D3C}"/>
                </a:ext>
              </a:extLst>
            </p:cNvPr>
            <p:cNvSpPr/>
            <p:nvPr/>
          </p:nvSpPr>
          <p:spPr>
            <a:xfrm>
              <a:off x="6017578" y="3875162"/>
              <a:ext cx="621658" cy="621658"/>
            </a:xfrm>
            <a:prstGeom prst="ellipse">
              <a:avLst/>
            </a:prstGeom>
            <a:grpFill/>
            <a:ln>
              <a:noFill/>
            </a:ln>
            <a:sp3d extrusionH="133350">
              <a:bevelT w="5715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65" name="Oval 64">
              <a:extLst>
                <a:ext uri="{FF2B5EF4-FFF2-40B4-BE49-F238E27FC236}">
                  <a16:creationId xmlns:a16="http://schemas.microsoft.com/office/drawing/2014/main" id="{5C6A70BB-ABC6-40EE-940F-FF0989CBD31D}"/>
                </a:ext>
              </a:extLst>
            </p:cNvPr>
            <p:cNvSpPr/>
            <p:nvPr/>
          </p:nvSpPr>
          <p:spPr>
            <a:xfrm>
              <a:off x="6017577" y="2826811"/>
              <a:ext cx="621658" cy="621658"/>
            </a:xfrm>
            <a:prstGeom prst="ellipse">
              <a:avLst/>
            </a:prstGeom>
            <a:grpFill/>
            <a:ln>
              <a:noFill/>
            </a:ln>
            <a:sp3d extrusionH="133350">
              <a:bevelT w="5715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grpSp>
        <p:nvGrpSpPr>
          <p:cNvPr id="66" name="Group 65">
            <a:extLst>
              <a:ext uri="{FF2B5EF4-FFF2-40B4-BE49-F238E27FC236}">
                <a16:creationId xmlns:a16="http://schemas.microsoft.com/office/drawing/2014/main" id="{A76E048E-0EA8-4913-ACFE-DC525987C087}"/>
              </a:ext>
            </a:extLst>
          </p:cNvPr>
          <p:cNvGrpSpPr/>
          <p:nvPr/>
        </p:nvGrpSpPr>
        <p:grpSpPr>
          <a:xfrm>
            <a:off x="5722969" y="4138408"/>
            <a:ext cx="346791" cy="931612"/>
            <a:chOff x="6017575" y="2826810"/>
            <a:chExt cx="621658" cy="1670008"/>
          </a:xfrm>
          <a:solidFill>
            <a:srgbClr val="0059E9"/>
          </a:solidFill>
          <a:effectLst>
            <a:outerShdw blurRad="88900" dist="190500" dir="2700000" algn="tl" rotWithShape="0">
              <a:prstClr val="black">
                <a:alpha val="40000"/>
              </a:prstClr>
            </a:outerShdw>
          </a:effectLst>
          <a:scene3d>
            <a:camera prst="isometricOffAxis1Top"/>
            <a:lightRig rig="threePt" dir="t"/>
          </a:scene3d>
        </p:grpSpPr>
        <p:sp>
          <p:nvSpPr>
            <p:cNvPr id="67" name="Oval 66">
              <a:extLst>
                <a:ext uri="{FF2B5EF4-FFF2-40B4-BE49-F238E27FC236}">
                  <a16:creationId xmlns:a16="http://schemas.microsoft.com/office/drawing/2014/main" id="{346DD33C-452B-47F0-B51A-DFF6325E0B35}"/>
                </a:ext>
              </a:extLst>
            </p:cNvPr>
            <p:cNvSpPr/>
            <p:nvPr/>
          </p:nvSpPr>
          <p:spPr>
            <a:xfrm>
              <a:off x="6017575" y="3875160"/>
              <a:ext cx="621658" cy="621658"/>
            </a:xfrm>
            <a:prstGeom prst="ellipse">
              <a:avLst/>
            </a:prstGeom>
            <a:grpFill/>
            <a:ln>
              <a:noFill/>
            </a:ln>
            <a:sp3d extrusionH="133350">
              <a:bevelT w="5715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68" name="Oval 67">
              <a:extLst>
                <a:ext uri="{FF2B5EF4-FFF2-40B4-BE49-F238E27FC236}">
                  <a16:creationId xmlns:a16="http://schemas.microsoft.com/office/drawing/2014/main" id="{ADB41FF7-E487-4B34-9B61-FBEF53FC8D77}"/>
                </a:ext>
              </a:extLst>
            </p:cNvPr>
            <p:cNvSpPr/>
            <p:nvPr/>
          </p:nvSpPr>
          <p:spPr>
            <a:xfrm>
              <a:off x="6017575" y="2826810"/>
              <a:ext cx="621658" cy="621658"/>
            </a:xfrm>
            <a:prstGeom prst="ellipse">
              <a:avLst/>
            </a:prstGeom>
            <a:grpFill/>
            <a:ln>
              <a:noFill/>
            </a:ln>
            <a:sp3d extrusionH="133350">
              <a:bevelT w="5715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grpSp>
        <p:nvGrpSpPr>
          <p:cNvPr id="69" name="Group 68">
            <a:extLst>
              <a:ext uri="{FF2B5EF4-FFF2-40B4-BE49-F238E27FC236}">
                <a16:creationId xmlns:a16="http://schemas.microsoft.com/office/drawing/2014/main" id="{80F0FE86-BFD7-40AA-A479-3F900F54B513}"/>
              </a:ext>
            </a:extLst>
          </p:cNvPr>
          <p:cNvGrpSpPr/>
          <p:nvPr/>
        </p:nvGrpSpPr>
        <p:grpSpPr>
          <a:xfrm>
            <a:off x="5199558" y="5105561"/>
            <a:ext cx="346791" cy="931612"/>
            <a:chOff x="6017575" y="2826810"/>
            <a:chExt cx="621658" cy="1670008"/>
          </a:xfrm>
          <a:solidFill>
            <a:srgbClr val="336600"/>
          </a:solidFill>
          <a:effectLst>
            <a:outerShdw blurRad="88900" dist="190500" dir="2700000" algn="tl" rotWithShape="0">
              <a:prstClr val="black">
                <a:alpha val="40000"/>
              </a:prstClr>
            </a:outerShdw>
          </a:effectLst>
          <a:scene3d>
            <a:camera prst="isometricOffAxis1Top"/>
            <a:lightRig rig="threePt" dir="t"/>
          </a:scene3d>
        </p:grpSpPr>
        <p:sp>
          <p:nvSpPr>
            <p:cNvPr id="70" name="Oval 69">
              <a:extLst>
                <a:ext uri="{FF2B5EF4-FFF2-40B4-BE49-F238E27FC236}">
                  <a16:creationId xmlns:a16="http://schemas.microsoft.com/office/drawing/2014/main" id="{54B39B92-32C4-44F8-B21C-24E5F2F7B997}"/>
                </a:ext>
              </a:extLst>
            </p:cNvPr>
            <p:cNvSpPr/>
            <p:nvPr/>
          </p:nvSpPr>
          <p:spPr>
            <a:xfrm>
              <a:off x="6017575" y="3875160"/>
              <a:ext cx="621658" cy="621658"/>
            </a:xfrm>
            <a:prstGeom prst="ellipse">
              <a:avLst/>
            </a:prstGeom>
            <a:grpFill/>
            <a:ln>
              <a:noFill/>
            </a:ln>
            <a:sp3d extrusionH="133350">
              <a:bevelT w="5715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71" name="Oval 70">
              <a:extLst>
                <a:ext uri="{FF2B5EF4-FFF2-40B4-BE49-F238E27FC236}">
                  <a16:creationId xmlns:a16="http://schemas.microsoft.com/office/drawing/2014/main" id="{185AAFD5-226D-4D78-AE2E-F80017762E2F}"/>
                </a:ext>
              </a:extLst>
            </p:cNvPr>
            <p:cNvSpPr/>
            <p:nvPr/>
          </p:nvSpPr>
          <p:spPr>
            <a:xfrm>
              <a:off x="6017575" y="2826810"/>
              <a:ext cx="621658" cy="621658"/>
            </a:xfrm>
            <a:prstGeom prst="ellipse">
              <a:avLst/>
            </a:prstGeom>
            <a:grpFill/>
            <a:ln>
              <a:noFill/>
            </a:ln>
            <a:sp3d extrusionH="133350">
              <a:bevelT w="5715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pic>
        <p:nvPicPr>
          <p:cNvPr id="125" name="Graphic 124" descr="Users">
            <a:extLst>
              <a:ext uri="{FF2B5EF4-FFF2-40B4-BE49-F238E27FC236}">
                <a16:creationId xmlns:a16="http://schemas.microsoft.com/office/drawing/2014/main" id="{7CE7E98C-1933-4A5F-85DB-5F7217D04D1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4388676" y="2136742"/>
            <a:ext cx="572178" cy="572178"/>
          </a:xfrm>
          <a:prstGeom prst="rect">
            <a:avLst/>
          </a:prstGeom>
          <a:effectLst>
            <a:outerShdw blurRad="50800" dist="38100" dir="2700000" algn="tl" rotWithShape="0">
              <a:prstClr val="black">
                <a:alpha val="40000"/>
              </a:prstClr>
            </a:outerShdw>
          </a:effectLst>
        </p:spPr>
      </p:pic>
      <p:grpSp>
        <p:nvGrpSpPr>
          <p:cNvPr id="3" name="Group 2">
            <a:extLst>
              <a:ext uri="{FF2B5EF4-FFF2-40B4-BE49-F238E27FC236}">
                <a16:creationId xmlns:a16="http://schemas.microsoft.com/office/drawing/2014/main" id="{DF07512D-4EB4-45CD-81EC-EC533513D6DC}"/>
              </a:ext>
            </a:extLst>
          </p:cNvPr>
          <p:cNvGrpSpPr/>
          <p:nvPr/>
        </p:nvGrpSpPr>
        <p:grpSpPr>
          <a:xfrm>
            <a:off x="4283968" y="3886755"/>
            <a:ext cx="752102" cy="622365"/>
            <a:chOff x="4276510" y="3795528"/>
            <a:chExt cx="752102" cy="622365"/>
          </a:xfrm>
        </p:grpSpPr>
        <p:pic>
          <p:nvPicPr>
            <p:cNvPr id="2050" name="Picture 2" descr="Integration Platforms | Data Intensity">
              <a:extLst>
                <a:ext uri="{FF2B5EF4-FFF2-40B4-BE49-F238E27FC236}">
                  <a16:creationId xmlns:a16="http://schemas.microsoft.com/office/drawing/2014/main" id="{D599B5C4-70A7-4AD2-82C9-EBAE8E28D760}"/>
                </a:ext>
              </a:extLst>
            </p:cNvPr>
            <p:cNvPicPr>
              <a:picLocks noChangeAspect="1" noChangeArrowheads="1"/>
            </p:cNvPicPr>
            <p:nvPr/>
          </p:nvPicPr>
          <p:blipFill>
            <a:blip r:embed="rId5" cstate="print">
              <a:grayscl/>
              <a:extLst>
                <a:ext uri="{28A0092B-C50C-407E-A947-70E740481C1C}">
                  <a14:useLocalDpi xmlns:a14="http://schemas.microsoft.com/office/drawing/2010/main" val="0"/>
                </a:ext>
              </a:extLst>
            </a:blip>
            <a:srcRect/>
            <a:stretch>
              <a:fillRect/>
            </a:stretch>
          </p:blipFill>
          <p:spPr bwMode="auto">
            <a:xfrm>
              <a:off x="4276510" y="3795528"/>
              <a:ext cx="752102" cy="622365"/>
            </a:xfrm>
            <a:prstGeom prst="rect">
              <a:avLst/>
            </a:prstGeom>
            <a:noFill/>
            <a:extLst>
              <a:ext uri="{909E8E84-426E-40DD-AFC4-6F175D3DCCD1}">
                <a14:hiddenFill xmlns:a14="http://schemas.microsoft.com/office/drawing/2010/main">
                  <a:solidFill>
                    <a:srgbClr val="FFFFFF"/>
                  </a:solidFill>
                </a14:hiddenFill>
              </a:ext>
            </a:extLst>
          </p:spPr>
        </p:pic>
        <p:pic>
          <p:nvPicPr>
            <p:cNvPr id="127" name="Graphic 126" descr="Lightbulb">
              <a:extLst>
                <a:ext uri="{FF2B5EF4-FFF2-40B4-BE49-F238E27FC236}">
                  <a16:creationId xmlns:a16="http://schemas.microsoft.com/office/drawing/2014/main" id="{1A75C90A-9A87-4780-A44C-1E009005D73C}"/>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a:off x="4420532" y="3916880"/>
              <a:ext cx="392415" cy="392415"/>
            </a:xfrm>
            <a:prstGeom prst="rect">
              <a:avLst/>
            </a:prstGeom>
            <a:effectLst>
              <a:outerShdw blurRad="50800" dist="38100" dir="2700000" algn="tl" rotWithShape="0">
                <a:prstClr val="black">
                  <a:alpha val="40000"/>
                </a:prstClr>
              </a:outerShdw>
            </a:effectLst>
          </p:spPr>
        </p:pic>
      </p:grpSp>
      <p:sp>
        <p:nvSpPr>
          <p:cNvPr id="13" name="Rectangle 12">
            <a:extLst>
              <a:ext uri="{FF2B5EF4-FFF2-40B4-BE49-F238E27FC236}">
                <a16:creationId xmlns:a16="http://schemas.microsoft.com/office/drawing/2014/main" id="{3E7221CA-513E-44F1-80AD-982D26A3DEFA}"/>
              </a:ext>
            </a:extLst>
          </p:cNvPr>
          <p:cNvSpPr/>
          <p:nvPr/>
        </p:nvSpPr>
        <p:spPr>
          <a:xfrm>
            <a:off x="4159604" y="5764075"/>
            <a:ext cx="113346" cy="955911"/>
          </a:xfrm>
          <a:prstGeom prst="rect">
            <a:avLst/>
          </a:prstGeom>
          <a:solidFill>
            <a:srgbClr val="33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7" name="Rectangle 146">
            <a:extLst>
              <a:ext uri="{FF2B5EF4-FFF2-40B4-BE49-F238E27FC236}">
                <a16:creationId xmlns:a16="http://schemas.microsoft.com/office/drawing/2014/main" id="{09FA206A-D232-4F79-88AB-DAF03703F4F9}"/>
              </a:ext>
            </a:extLst>
          </p:cNvPr>
          <p:cNvSpPr/>
          <p:nvPr/>
        </p:nvSpPr>
        <p:spPr>
          <a:xfrm>
            <a:off x="4196308" y="4647682"/>
            <a:ext cx="98299" cy="911777"/>
          </a:xfrm>
          <a:prstGeom prst="rect">
            <a:avLst/>
          </a:prstGeom>
          <a:solidFill>
            <a:srgbClr val="0059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8" name="Rectangle 147">
            <a:extLst>
              <a:ext uri="{FF2B5EF4-FFF2-40B4-BE49-F238E27FC236}">
                <a16:creationId xmlns:a16="http://schemas.microsoft.com/office/drawing/2014/main" id="{A2D12F24-49F5-4997-A5F0-CB7FF70DB2F8}"/>
              </a:ext>
            </a:extLst>
          </p:cNvPr>
          <p:cNvSpPr/>
          <p:nvPr/>
        </p:nvSpPr>
        <p:spPr>
          <a:xfrm>
            <a:off x="4200640" y="3905622"/>
            <a:ext cx="101563" cy="531490"/>
          </a:xfrm>
          <a:prstGeom prst="rect">
            <a:avLst/>
          </a:prstGeom>
          <a:solidFill>
            <a:srgbClr val="F083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9" name="Rectangle 148">
            <a:extLst>
              <a:ext uri="{FF2B5EF4-FFF2-40B4-BE49-F238E27FC236}">
                <a16:creationId xmlns:a16="http://schemas.microsoft.com/office/drawing/2014/main" id="{AD48B6D5-1454-4625-A897-877529E407E0}"/>
              </a:ext>
            </a:extLst>
          </p:cNvPr>
          <p:cNvSpPr/>
          <p:nvPr/>
        </p:nvSpPr>
        <p:spPr>
          <a:xfrm>
            <a:off x="4211960" y="2963945"/>
            <a:ext cx="90243" cy="537063"/>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0" name="Rectangle 149">
            <a:extLst>
              <a:ext uri="{FF2B5EF4-FFF2-40B4-BE49-F238E27FC236}">
                <a16:creationId xmlns:a16="http://schemas.microsoft.com/office/drawing/2014/main" id="{F426DF40-1628-4ABF-9289-B51DD823FFE5}"/>
              </a:ext>
            </a:extLst>
          </p:cNvPr>
          <p:cNvSpPr/>
          <p:nvPr/>
        </p:nvSpPr>
        <p:spPr>
          <a:xfrm>
            <a:off x="4205123" y="2123429"/>
            <a:ext cx="118821" cy="657499"/>
          </a:xfrm>
          <a:prstGeom prst="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16" name="Straight Connector 15">
            <a:extLst>
              <a:ext uri="{FF2B5EF4-FFF2-40B4-BE49-F238E27FC236}">
                <a16:creationId xmlns:a16="http://schemas.microsoft.com/office/drawing/2014/main" id="{E2BA60E1-C0E5-42EF-A6FA-BF0266FC55D7}"/>
              </a:ext>
            </a:extLst>
          </p:cNvPr>
          <p:cNvCxnSpPr>
            <a:cxnSpLocks/>
          </p:cNvCxnSpPr>
          <p:nvPr/>
        </p:nvCxnSpPr>
        <p:spPr>
          <a:xfrm flipV="1">
            <a:off x="5576391" y="450697"/>
            <a:ext cx="2288550" cy="3403"/>
          </a:xfrm>
          <a:prstGeom prst="line">
            <a:avLst/>
          </a:prstGeom>
          <a:ln w="3175">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72" name="Rectangle 71">
            <a:extLst>
              <a:ext uri="{FF2B5EF4-FFF2-40B4-BE49-F238E27FC236}">
                <a16:creationId xmlns:a16="http://schemas.microsoft.com/office/drawing/2014/main" id="{EA220FE4-D4F6-401F-95D7-B8D4DD8EDEEE}"/>
              </a:ext>
            </a:extLst>
          </p:cNvPr>
          <p:cNvSpPr/>
          <p:nvPr/>
        </p:nvSpPr>
        <p:spPr>
          <a:xfrm>
            <a:off x="7103589" y="1420618"/>
            <a:ext cx="1035276" cy="1077152"/>
          </a:xfrm>
          <a:prstGeom prst="rect">
            <a:avLst/>
          </a:prstGeom>
          <a:solidFill>
            <a:srgbClr val="006600"/>
          </a:solidFill>
          <a:ln>
            <a:noFill/>
          </a:ln>
          <a:scene3d>
            <a:camera prst="isometricOffAxis1Top"/>
            <a:lightRig rig="threePt" dir="t"/>
          </a:scene3d>
          <a:sp3d extrusionH="952500" prstMaterial="matte"/>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75" name="Rectangle 74">
            <a:extLst>
              <a:ext uri="{FF2B5EF4-FFF2-40B4-BE49-F238E27FC236}">
                <a16:creationId xmlns:a16="http://schemas.microsoft.com/office/drawing/2014/main" id="{46ADBB62-F281-487F-B5CA-25C624ABCD98}"/>
              </a:ext>
            </a:extLst>
          </p:cNvPr>
          <p:cNvSpPr/>
          <p:nvPr/>
        </p:nvSpPr>
        <p:spPr>
          <a:xfrm>
            <a:off x="7540233" y="459093"/>
            <a:ext cx="933655" cy="1202437"/>
          </a:xfrm>
          <a:prstGeom prst="rect">
            <a:avLst/>
          </a:prstGeom>
          <a:solidFill>
            <a:srgbClr val="C01920"/>
          </a:solidFill>
          <a:ln>
            <a:noFill/>
          </a:ln>
          <a:scene3d>
            <a:camera prst="isometricOffAxis1Top"/>
            <a:lightRig rig="threePt" dir="t"/>
          </a:scene3d>
          <a:sp3d extrusionH="952500" prstMaterial="matte"/>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nvGrpSpPr>
          <p:cNvPr id="53" name="Group 52">
            <a:extLst>
              <a:ext uri="{FF2B5EF4-FFF2-40B4-BE49-F238E27FC236}">
                <a16:creationId xmlns:a16="http://schemas.microsoft.com/office/drawing/2014/main" id="{9C9A00DB-D15F-4A67-A864-DD9319FC4897}"/>
              </a:ext>
            </a:extLst>
          </p:cNvPr>
          <p:cNvGrpSpPr/>
          <p:nvPr/>
        </p:nvGrpSpPr>
        <p:grpSpPr>
          <a:xfrm>
            <a:off x="8008929" y="-569728"/>
            <a:ext cx="981469" cy="1315527"/>
            <a:chOff x="2169409" y="3407373"/>
            <a:chExt cx="2084832" cy="2146071"/>
          </a:xfrm>
          <a:solidFill>
            <a:srgbClr val="FED201"/>
          </a:solidFill>
          <a:effectLst/>
        </p:grpSpPr>
        <p:sp>
          <p:nvSpPr>
            <p:cNvPr id="54" name="Rectangle 53">
              <a:extLst>
                <a:ext uri="{FF2B5EF4-FFF2-40B4-BE49-F238E27FC236}">
                  <a16:creationId xmlns:a16="http://schemas.microsoft.com/office/drawing/2014/main" id="{CEB738F6-E72A-443C-9B4F-9C5D0F7FDDFE}"/>
                </a:ext>
              </a:extLst>
            </p:cNvPr>
            <p:cNvSpPr/>
            <p:nvPr/>
          </p:nvSpPr>
          <p:spPr>
            <a:xfrm>
              <a:off x="2169409" y="3471039"/>
              <a:ext cx="2084832" cy="2082405"/>
            </a:xfrm>
            <a:prstGeom prst="rect">
              <a:avLst/>
            </a:prstGeom>
            <a:grpFill/>
            <a:ln>
              <a:noFill/>
            </a:ln>
            <a:scene3d>
              <a:camera prst="isometricOffAxis1Top"/>
              <a:lightRig rig="threePt" dir="t"/>
            </a:scene3d>
            <a:sp3d extrusionH="952500" prstMaterial="matte"/>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nvGrpSpPr>
            <p:cNvPr id="55" name="Group 54">
              <a:extLst>
                <a:ext uri="{FF2B5EF4-FFF2-40B4-BE49-F238E27FC236}">
                  <a16:creationId xmlns:a16="http://schemas.microsoft.com/office/drawing/2014/main" id="{B23A56CE-ACC8-406F-A1CF-1F894218C3EC}"/>
                </a:ext>
              </a:extLst>
            </p:cNvPr>
            <p:cNvGrpSpPr/>
            <p:nvPr/>
          </p:nvGrpSpPr>
          <p:grpSpPr>
            <a:xfrm>
              <a:off x="2374302" y="3407373"/>
              <a:ext cx="1675047" cy="1670008"/>
              <a:chOff x="6017575" y="2826810"/>
              <a:chExt cx="1675047" cy="1670008"/>
            </a:xfrm>
            <a:grpFill/>
            <a:effectLst>
              <a:outerShdw blurRad="88900" dist="190500" dir="2700000" algn="tl" rotWithShape="0">
                <a:prstClr val="black">
                  <a:alpha val="40000"/>
                </a:prstClr>
              </a:outerShdw>
            </a:effectLst>
            <a:scene3d>
              <a:camera prst="isometricOffAxis1Top"/>
              <a:lightRig rig="threePt" dir="t"/>
            </a:scene3d>
          </p:grpSpPr>
          <p:sp>
            <p:nvSpPr>
              <p:cNvPr id="56" name="Oval 55">
                <a:extLst>
                  <a:ext uri="{FF2B5EF4-FFF2-40B4-BE49-F238E27FC236}">
                    <a16:creationId xmlns:a16="http://schemas.microsoft.com/office/drawing/2014/main" id="{E1CE5E89-17CA-40B4-BB62-52A356D556B6}"/>
                  </a:ext>
                </a:extLst>
              </p:cNvPr>
              <p:cNvSpPr/>
              <p:nvPr/>
            </p:nvSpPr>
            <p:spPr>
              <a:xfrm>
                <a:off x="6017575" y="3875160"/>
                <a:ext cx="621658" cy="621658"/>
              </a:xfrm>
              <a:prstGeom prst="ellipse">
                <a:avLst/>
              </a:prstGeom>
              <a:grpFill/>
              <a:ln>
                <a:noFill/>
              </a:ln>
              <a:sp3d extrusionH="133350">
                <a:bevelT w="5715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57" name="Oval 56">
                <a:extLst>
                  <a:ext uri="{FF2B5EF4-FFF2-40B4-BE49-F238E27FC236}">
                    <a16:creationId xmlns:a16="http://schemas.microsoft.com/office/drawing/2014/main" id="{5D480093-B74D-4FA2-9D62-84BD8EF655ED}"/>
                  </a:ext>
                </a:extLst>
              </p:cNvPr>
              <p:cNvSpPr/>
              <p:nvPr/>
            </p:nvSpPr>
            <p:spPr>
              <a:xfrm>
                <a:off x="7070964" y="3875160"/>
                <a:ext cx="621658" cy="621658"/>
              </a:xfrm>
              <a:prstGeom prst="ellipse">
                <a:avLst/>
              </a:prstGeom>
              <a:grpFill/>
              <a:ln>
                <a:noFill/>
              </a:ln>
              <a:sp3d extrusionH="133350">
                <a:bevelT w="5715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58" name="Oval 57">
                <a:extLst>
                  <a:ext uri="{FF2B5EF4-FFF2-40B4-BE49-F238E27FC236}">
                    <a16:creationId xmlns:a16="http://schemas.microsoft.com/office/drawing/2014/main" id="{57C262BA-A91A-439A-A6A7-D4BED86D3196}"/>
                  </a:ext>
                </a:extLst>
              </p:cNvPr>
              <p:cNvSpPr/>
              <p:nvPr/>
            </p:nvSpPr>
            <p:spPr>
              <a:xfrm>
                <a:off x="6017575" y="2826810"/>
                <a:ext cx="621658" cy="621658"/>
              </a:xfrm>
              <a:prstGeom prst="ellipse">
                <a:avLst/>
              </a:prstGeom>
              <a:grpFill/>
              <a:ln>
                <a:noFill/>
              </a:ln>
              <a:sp3d extrusionH="133350">
                <a:bevelT w="5715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59" name="Oval 58">
                <a:extLst>
                  <a:ext uri="{FF2B5EF4-FFF2-40B4-BE49-F238E27FC236}">
                    <a16:creationId xmlns:a16="http://schemas.microsoft.com/office/drawing/2014/main" id="{0289800E-2C2D-4E66-B52E-2A98006A9AFA}"/>
                  </a:ext>
                </a:extLst>
              </p:cNvPr>
              <p:cNvSpPr/>
              <p:nvPr/>
            </p:nvSpPr>
            <p:spPr>
              <a:xfrm>
                <a:off x="7070964" y="2826810"/>
                <a:ext cx="621658" cy="621658"/>
              </a:xfrm>
              <a:prstGeom prst="ellipse">
                <a:avLst/>
              </a:prstGeom>
              <a:grpFill/>
              <a:ln>
                <a:noFill/>
              </a:ln>
              <a:sp3d extrusionH="133350">
                <a:bevelT w="5715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grpSp>
      <p:sp>
        <p:nvSpPr>
          <p:cNvPr id="78" name="Rectangle 77">
            <a:extLst>
              <a:ext uri="{FF2B5EF4-FFF2-40B4-BE49-F238E27FC236}">
                <a16:creationId xmlns:a16="http://schemas.microsoft.com/office/drawing/2014/main" id="{85B25D67-C745-4721-81AA-8EABA18D7138}"/>
              </a:ext>
            </a:extLst>
          </p:cNvPr>
          <p:cNvSpPr/>
          <p:nvPr/>
        </p:nvSpPr>
        <p:spPr>
          <a:xfrm>
            <a:off x="4213002" y="27093"/>
            <a:ext cx="117778" cy="1142754"/>
          </a:xfrm>
          <a:prstGeom prst="rect">
            <a:avLst/>
          </a:prstGeom>
          <a:solidFill>
            <a:srgbClr val="FED2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9" name="Rectangle 78">
            <a:extLst>
              <a:ext uri="{FF2B5EF4-FFF2-40B4-BE49-F238E27FC236}">
                <a16:creationId xmlns:a16="http://schemas.microsoft.com/office/drawing/2014/main" id="{C01020A9-0A30-47A0-981C-993B377293B7}"/>
              </a:ext>
            </a:extLst>
          </p:cNvPr>
          <p:cNvSpPr/>
          <p:nvPr/>
        </p:nvSpPr>
        <p:spPr>
          <a:xfrm>
            <a:off x="4211959" y="1305257"/>
            <a:ext cx="118821" cy="75559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00" name="TextBox 99">
            <a:extLst>
              <a:ext uri="{FF2B5EF4-FFF2-40B4-BE49-F238E27FC236}">
                <a16:creationId xmlns:a16="http://schemas.microsoft.com/office/drawing/2014/main" id="{C0C4A596-5A0A-44CF-801A-D331A75164BA}"/>
              </a:ext>
            </a:extLst>
          </p:cNvPr>
          <p:cNvSpPr txBox="1"/>
          <p:nvPr/>
        </p:nvSpPr>
        <p:spPr>
          <a:xfrm>
            <a:off x="47959" y="27093"/>
            <a:ext cx="4041365" cy="1200329"/>
          </a:xfrm>
          <a:prstGeom prst="rect">
            <a:avLst/>
          </a:prstGeom>
          <a:ln>
            <a:solidFill>
              <a:srgbClr val="FFCC00"/>
            </a:solidFill>
          </a:ln>
        </p:spPr>
        <p:style>
          <a:lnRef idx="2">
            <a:schemeClr val="accent3"/>
          </a:lnRef>
          <a:fillRef idx="1">
            <a:schemeClr val="lt1"/>
          </a:fillRef>
          <a:effectRef idx="0">
            <a:schemeClr val="accent3"/>
          </a:effectRef>
          <a:fontRef idx="minor">
            <a:schemeClr val="dk1"/>
          </a:fontRef>
        </p:style>
        <p:txBody>
          <a:bodyPr wrap="square">
            <a:spAutoFit/>
          </a:bodyPr>
          <a:lstStyle/>
          <a:p>
            <a:pPr algn="just"/>
            <a:r>
              <a:rPr lang="en-ZA" sz="900" b="1" dirty="0">
                <a:solidFill>
                  <a:srgbClr val="003300"/>
                </a:solidFill>
                <a:effectLst/>
                <a:latin typeface="Arial Narrow" panose="020B0606020202030204" pitchFamily="34" charset="0"/>
                <a:ea typeface="Calibri" panose="020F0502020204030204" pitchFamily="34" charset="0"/>
                <a:cs typeface="Arial" panose="020B0604020202020204" pitchFamily="34" charset="0"/>
              </a:rPr>
              <a:t>TEACHER AGENCY</a:t>
            </a:r>
          </a:p>
          <a:p>
            <a:pPr marL="171450" indent="-171450" algn="just">
              <a:buFont typeface="Arial" panose="020B0604020202020204" pitchFamily="34" charset="0"/>
              <a:buChar char="•"/>
            </a:pPr>
            <a:r>
              <a:rPr lang="en-ZA" sz="9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Teachers </a:t>
            </a:r>
            <a:r>
              <a:rPr lang="en-ZA" sz="900" b="1" dirty="0">
                <a:solidFill>
                  <a:srgbClr val="003300"/>
                </a:solidFill>
                <a:effectLst/>
                <a:latin typeface="Arial Narrow" panose="020B0606020202030204" pitchFamily="34" charset="0"/>
                <a:ea typeface="Calibri" panose="020F0502020204030204" pitchFamily="34" charset="0"/>
                <a:cs typeface="Arial" panose="020B0604020202020204" pitchFamily="34" charset="0"/>
              </a:rPr>
              <a:t>are centre of all teaching and the work of the teachers enable learners to achieve </a:t>
            </a:r>
            <a:r>
              <a:rPr lang="en-ZA" sz="9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the desired outcomes each year.</a:t>
            </a:r>
            <a:endParaRPr lang="en-ZA" sz="900" dirty="0">
              <a:solidFill>
                <a:schemeClr val="tx1"/>
              </a:solidFill>
              <a:latin typeface="Arial Narrow" panose="020B0606020202030204" pitchFamily="34" charset="0"/>
              <a:ea typeface="Calibri" panose="020F0502020204030204" pitchFamily="34" charset="0"/>
              <a:cs typeface="Arial" panose="020B0604020202020204" pitchFamily="34" charset="0"/>
            </a:endParaRPr>
          </a:p>
          <a:p>
            <a:pPr marL="171450" indent="-171450" algn="just">
              <a:buFont typeface="Arial" panose="020B0604020202020204" pitchFamily="34" charset="0"/>
              <a:buChar char="•"/>
            </a:pPr>
            <a:r>
              <a:rPr lang="en-ZA" sz="9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DBE plans are aimed at </a:t>
            </a:r>
            <a:r>
              <a:rPr lang="en-ZA" sz="900" b="1" dirty="0">
                <a:solidFill>
                  <a:srgbClr val="003300"/>
                </a:solidFill>
                <a:effectLst/>
                <a:latin typeface="Arial Narrow" panose="020B0606020202030204" pitchFamily="34" charset="0"/>
                <a:ea typeface="Calibri" panose="020F0502020204030204" pitchFamily="34" charset="0"/>
                <a:cs typeface="Arial" panose="020B0604020202020204" pitchFamily="34" charset="0"/>
              </a:rPr>
              <a:t>assisting teachers in the critical work </a:t>
            </a:r>
            <a:r>
              <a:rPr lang="en-ZA" sz="9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they carry out. </a:t>
            </a:r>
          </a:p>
          <a:p>
            <a:pPr marL="171450" indent="-171450" algn="just">
              <a:buFont typeface="Arial" panose="020B0604020202020204" pitchFamily="34" charset="0"/>
              <a:buChar char="•"/>
            </a:pPr>
            <a:r>
              <a:rPr lang="en-ZA" sz="9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Initiative that enables good teaching in less than optimal conditions is applauded and supported. </a:t>
            </a:r>
          </a:p>
          <a:p>
            <a:pPr marL="171450" indent="-171450" algn="just">
              <a:buFont typeface="Arial" panose="020B0604020202020204" pitchFamily="34" charset="0"/>
              <a:buChar char="•"/>
            </a:pPr>
            <a:r>
              <a:rPr lang="en-ZA" sz="9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Teachers are </a:t>
            </a:r>
            <a:r>
              <a:rPr lang="en-ZA" sz="900" b="1" dirty="0">
                <a:solidFill>
                  <a:srgbClr val="003300"/>
                </a:solidFill>
                <a:effectLst/>
                <a:latin typeface="Arial Narrow" panose="020B0606020202030204" pitchFamily="34" charset="0"/>
                <a:ea typeface="Calibri" panose="020F0502020204030204" pitchFamily="34" charset="0"/>
                <a:cs typeface="Arial" panose="020B0604020202020204" pitchFamily="34" charset="0"/>
              </a:rPr>
              <a:t>encouraged to use their professional judgement</a:t>
            </a:r>
            <a:r>
              <a:rPr lang="en-ZA" sz="9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 and available resources in order to achieve the goals set.</a:t>
            </a:r>
            <a:endParaRPr lang="en-ZA" sz="900" dirty="0">
              <a:solidFill>
                <a:schemeClr val="tx1"/>
              </a:solidFill>
              <a:latin typeface="Arial Narrow" panose="020B0606020202030204" pitchFamily="34" charset="0"/>
              <a:cs typeface="Arial" panose="020B0604020202020204" pitchFamily="34" charset="0"/>
            </a:endParaRPr>
          </a:p>
        </p:txBody>
      </p:sp>
      <p:sp>
        <p:nvSpPr>
          <p:cNvPr id="101" name="TextBox 100">
            <a:extLst>
              <a:ext uri="{FF2B5EF4-FFF2-40B4-BE49-F238E27FC236}">
                <a16:creationId xmlns:a16="http://schemas.microsoft.com/office/drawing/2014/main" id="{92FF7B5E-9041-4FF5-A636-C5C91A3B276D}"/>
              </a:ext>
            </a:extLst>
          </p:cNvPr>
          <p:cNvSpPr txBox="1"/>
          <p:nvPr/>
        </p:nvSpPr>
        <p:spPr>
          <a:xfrm>
            <a:off x="47959" y="1276018"/>
            <a:ext cx="4046520" cy="784830"/>
          </a:xfrm>
          <a:prstGeom prst="rect">
            <a:avLst/>
          </a:prstGeom>
          <a:ln>
            <a:solidFill>
              <a:srgbClr val="C00000"/>
            </a:solidFill>
          </a:ln>
        </p:spPr>
        <p:style>
          <a:lnRef idx="2">
            <a:schemeClr val="accent3"/>
          </a:lnRef>
          <a:fillRef idx="1">
            <a:schemeClr val="lt1"/>
          </a:fillRef>
          <a:effectRef idx="0">
            <a:schemeClr val="accent3"/>
          </a:effectRef>
          <a:fontRef idx="minor">
            <a:schemeClr val="dk1"/>
          </a:fontRef>
        </p:style>
        <p:txBody>
          <a:bodyPr wrap="square">
            <a:spAutoFit/>
          </a:bodyPr>
          <a:lstStyle/>
          <a:p>
            <a:pPr algn="just"/>
            <a:r>
              <a:rPr lang="en-ZA" sz="900" b="1" dirty="0">
                <a:solidFill>
                  <a:srgbClr val="003300"/>
                </a:solidFill>
                <a:effectLst/>
                <a:latin typeface="Arial Narrow" panose="020B0606020202030204" pitchFamily="34" charset="0"/>
                <a:ea typeface="Calibri" panose="020F0502020204030204" pitchFamily="34" charset="0"/>
                <a:cs typeface="Arial" panose="020B0604020202020204" pitchFamily="34" charset="0"/>
              </a:rPr>
              <a:t>TIME</a:t>
            </a:r>
          </a:p>
          <a:p>
            <a:pPr algn="just"/>
            <a:r>
              <a:rPr lang="en-ZA" sz="9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W</a:t>
            </a:r>
            <a:r>
              <a:rPr lang="en-ZA" sz="900" dirty="0">
                <a:effectLst/>
                <a:latin typeface="Arial Narrow" panose="020B0606020202030204" pitchFamily="34" charset="0"/>
                <a:ea typeface="Calibri" panose="020F0502020204030204" pitchFamily="34" charset="0"/>
                <a:cs typeface="Arial" panose="020B0604020202020204" pitchFamily="34" charset="0"/>
              </a:rPr>
              <a:t>e need a </a:t>
            </a:r>
            <a:r>
              <a:rPr lang="en-ZA" sz="900" b="1" dirty="0">
                <a:solidFill>
                  <a:srgbClr val="003300"/>
                </a:solidFill>
                <a:effectLst/>
                <a:latin typeface="Arial Narrow" panose="020B0606020202030204" pitchFamily="34" charset="0"/>
                <a:ea typeface="Calibri" panose="020F0502020204030204" pitchFamily="34" charset="0"/>
                <a:cs typeface="Arial" panose="020B0604020202020204" pitchFamily="34" charset="0"/>
              </a:rPr>
              <a:t>more streamlined curriculum</a:t>
            </a:r>
            <a:r>
              <a:rPr lang="en-ZA" sz="900" dirty="0">
                <a:effectLst/>
                <a:latin typeface="Arial Narrow" panose="020B0606020202030204" pitchFamily="34" charset="0"/>
                <a:ea typeface="Calibri" panose="020F0502020204030204" pitchFamily="34" charset="0"/>
                <a:cs typeface="Arial" panose="020B0604020202020204" pitchFamily="34" charset="0"/>
              </a:rPr>
              <a:t>. We need to build on the </a:t>
            </a:r>
            <a:r>
              <a:rPr lang="en-ZA" sz="900" b="1" dirty="0">
                <a:solidFill>
                  <a:srgbClr val="003300"/>
                </a:solidFill>
                <a:effectLst/>
                <a:latin typeface="Arial Narrow" panose="020B0606020202030204" pitchFamily="34" charset="0"/>
                <a:ea typeface="Calibri" panose="020F0502020204030204" pitchFamily="34" charset="0"/>
                <a:cs typeface="Arial" panose="020B0604020202020204" pitchFamily="34" charset="0"/>
              </a:rPr>
              <a:t>curriculum trimming suggested in 2020, and reorganise the </a:t>
            </a:r>
            <a:r>
              <a:rPr lang="en-ZA" sz="900" b="1" dirty="0">
                <a:solidFill>
                  <a:srgbClr val="003300"/>
                </a:solidFill>
                <a:latin typeface="Arial Narrow" panose="020B0606020202030204" pitchFamily="34" charset="0"/>
                <a:ea typeface="Calibri" panose="020F0502020204030204" pitchFamily="34" charset="0"/>
                <a:cs typeface="Arial" panose="020B0604020202020204" pitchFamily="34" charset="0"/>
              </a:rPr>
              <a:t>content so that </a:t>
            </a:r>
            <a:r>
              <a:rPr lang="en-ZA" sz="900" b="1" dirty="0">
                <a:solidFill>
                  <a:srgbClr val="003300"/>
                </a:solidFill>
                <a:effectLst/>
                <a:latin typeface="Arial Narrow" panose="020B0606020202030204" pitchFamily="34" charset="0"/>
                <a:ea typeface="Calibri" panose="020F0502020204030204" pitchFamily="34" charset="0"/>
                <a:cs typeface="Arial" panose="020B0604020202020204" pitchFamily="34" charset="0"/>
              </a:rPr>
              <a:t>deep and meaningful learning can take place.</a:t>
            </a:r>
            <a:r>
              <a:rPr lang="en-ZA" sz="900" dirty="0">
                <a:effectLst/>
                <a:latin typeface="Arial Narrow" panose="020B0606020202030204" pitchFamily="34" charset="0"/>
                <a:ea typeface="Calibri" panose="020F0502020204030204" pitchFamily="34" charset="0"/>
                <a:cs typeface="Arial" panose="020B0604020202020204" pitchFamily="34" charset="0"/>
              </a:rPr>
              <a:t> This is an iterative process and will be carried out over the next 3 years, term by term, progressively, in order to restore the full content scope by the end of 2023.</a:t>
            </a:r>
            <a:endParaRPr lang="en-ZA" sz="900" dirty="0">
              <a:latin typeface="Arial Narrow" panose="020B0606020202030204" pitchFamily="34" charset="0"/>
              <a:cs typeface="Arial" panose="020B0604020202020204" pitchFamily="34" charset="0"/>
            </a:endParaRPr>
          </a:p>
        </p:txBody>
      </p:sp>
      <p:sp>
        <p:nvSpPr>
          <p:cNvPr id="102" name="TextBox 101">
            <a:extLst>
              <a:ext uri="{FF2B5EF4-FFF2-40B4-BE49-F238E27FC236}">
                <a16:creationId xmlns:a16="http://schemas.microsoft.com/office/drawing/2014/main" id="{B24A4D15-2D38-49C9-80F4-76646F777C6D}"/>
              </a:ext>
            </a:extLst>
          </p:cNvPr>
          <p:cNvSpPr txBox="1"/>
          <p:nvPr/>
        </p:nvSpPr>
        <p:spPr>
          <a:xfrm>
            <a:off x="27876" y="2103820"/>
            <a:ext cx="4069004" cy="677108"/>
          </a:xfrm>
          <a:prstGeom prst="rect">
            <a:avLst/>
          </a:prstGeom>
          <a:ln>
            <a:solidFill>
              <a:srgbClr val="003300"/>
            </a:solidFill>
          </a:ln>
        </p:spPr>
        <p:style>
          <a:lnRef idx="2">
            <a:schemeClr val="accent3"/>
          </a:lnRef>
          <a:fillRef idx="1">
            <a:schemeClr val="lt1"/>
          </a:fillRef>
          <a:effectRef idx="0">
            <a:schemeClr val="accent3"/>
          </a:effectRef>
          <a:fontRef idx="minor">
            <a:schemeClr val="dk1"/>
          </a:fontRef>
        </p:style>
        <p:txBody>
          <a:bodyPr wrap="square">
            <a:spAutoFit/>
          </a:bodyPr>
          <a:lstStyle/>
          <a:p>
            <a:pPr lvl="0" algn="just"/>
            <a:r>
              <a:rPr lang="en-ZA" sz="950" b="1" dirty="0">
                <a:solidFill>
                  <a:srgbClr val="003300"/>
                </a:solidFill>
                <a:effectLst/>
                <a:latin typeface="Arial Narrow" panose="020B0606020202030204" pitchFamily="34" charset="0"/>
                <a:ea typeface="Calibri" panose="020F0502020204030204" pitchFamily="34" charset="0"/>
                <a:cs typeface="Arial" panose="020B0604020202020204" pitchFamily="34" charset="0"/>
              </a:rPr>
              <a:t>COLLABORATION</a:t>
            </a:r>
          </a:p>
          <a:p>
            <a:pPr lvl="0" algn="just"/>
            <a:r>
              <a:rPr lang="en-ZA" sz="950" dirty="0">
                <a:effectLst/>
                <a:latin typeface="Arial Narrow" panose="020B0606020202030204" pitchFamily="34" charset="0"/>
                <a:ea typeface="Calibri" panose="020F0502020204030204" pitchFamily="34" charset="0"/>
                <a:cs typeface="Arial" panose="020B0604020202020204" pitchFamily="34" charset="0"/>
              </a:rPr>
              <a:t>Curriculum planning will be </a:t>
            </a:r>
            <a:r>
              <a:rPr lang="en-ZA" sz="950" b="1" dirty="0">
                <a:solidFill>
                  <a:srgbClr val="003300"/>
                </a:solidFill>
                <a:effectLst/>
                <a:latin typeface="Arial Narrow" panose="020B0606020202030204" pitchFamily="34" charset="0"/>
                <a:ea typeface="Calibri" panose="020F0502020204030204" pitchFamily="34" charset="0"/>
                <a:cs typeface="Arial" panose="020B0604020202020204" pitchFamily="34" charset="0"/>
              </a:rPr>
              <a:t>carried out in consultation with the whole mathematics education community to</a:t>
            </a:r>
            <a:r>
              <a:rPr lang="en-ZA" sz="950" dirty="0">
                <a:effectLst/>
                <a:latin typeface="Arial Narrow" panose="020B0606020202030204" pitchFamily="34" charset="0"/>
                <a:ea typeface="Calibri" panose="020F0502020204030204" pitchFamily="34" charset="0"/>
                <a:cs typeface="Arial" panose="020B0604020202020204" pitchFamily="34" charset="0"/>
              </a:rPr>
              <a:t> ensure that it is of the </a:t>
            </a:r>
            <a:r>
              <a:rPr lang="en-ZA" sz="950" b="1" dirty="0">
                <a:solidFill>
                  <a:srgbClr val="003300"/>
                </a:solidFill>
                <a:effectLst/>
                <a:latin typeface="Arial Narrow" panose="020B0606020202030204" pitchFamily="34" charset="0"/>
                <a:ea typeface="Calibri" panose="020F0502020204030204" pitchFamily="34" charset="0"/>
                <a:cs typeface="Arial" panose="020B0604020202020204" pitchFamily="34" charset="0"/>
              </a:rPr>
              <a:t>highest possible standard and aligned with the needs of learners and teachers</a:t>
            </a:r>
            <a:r>
              <a:rPr lang="en-ZA" sz="950" b="1" dirty="0">
                <a:solidFill>
                  <a:srgbClr val="003300"/>
                </a:solidFill>
                <a:effectLst/>
                <a:latin typeface="Arial" panose="020B0604020202020204" pitchFamily="34" charset="0"/>
                <a:ea typeface="Calibri" panose="020F0502020204030204" pitchFamily="34" charset="0"/>
                <a:cs typeface="Arial" panose="020B0604020202020204" pitchFamily="34" charset="0"/>
              </a:rPr>
              <a:t>.</a:t>
            </a:r>
          </a:p>
        </p:txBody>
      </p:sp>
      <p:sp>
        <p:nvSpPr>
          <p:cNvPr id="105" name="TextBox 104">
            <a:extLst>
              <a:ext uri="{FF2B5EF4-FFF2-40B4-BE49-F238E27FC236}">
                <a16:creationId xmlns:a16="http://schemas.microsoft.com/office/drawing/2014/main" id="{A61BC4D6-E6E2-4661-BDC9-3D7CD72870F6}"/>
              </a:ext>
            </a:extLst>
          </p:cNvPr>
          <p:cNvSpPr txBox="1"/>
          <p:nvPr/>
        </p:nvSpPr>
        <p:spPr>
          <a:xfrm>
            <a:off x="27876" y="4006225"/>
            <a:ext cx="4089324" cy="430887"/>
          </a:xfrm>
          <a:prstGeom prst="rect">
            <a:avLst/>
          </a:prstGeom>
          <a:ln>
            <a:solidFill>
              <a:srgbClr val="FF6600"/>
            </a:solidFill>
          </a:ln>
        </p:spPr>
        <p:style>
          <a:lnRef idx="2">
            <a:schemeClr val="accent3"/>
          </a:lnRef>
          <a:fillRef idx="1">
            <a:schemeClr val="lt1"/>
          </a:fillRef>
          <a:effectRef idx="0">
            <a:schemeClr val="accent3"/>
          </a:effectRef>
          <a:fontRef idx="minor">
            <a:schemeClr val="dk1"/>
          </a:fontRef>
        </p:style>
        <p:txBody>
          <a:bodyPr wrap="square">
            <a:spAutoFit/>
          </a:bodyPr>
          <a:lstStyle/>
          <a:p>
            <a:pPr lvl="0" algn="just"/>
            <a:r>
              <a:rPr lang="en-ZA" sz="1100" dirty="0">
                <a:effectLst/>
                <a:latin typeface="Arial Narrow" panose="020B0606020202030204" pitchFamily="34" charset="0"/>
                <a:ea typeface="Calibri" panose="020F0502020204030204" pitchFamily="34" charset="0"/>
                <a:cs typeface="Arial" panose="020B0604020202020204" pitchFamily="34" charset="0"/>
              </a:rPr>
              <a:t>Teachers must use their </a:t>
            </a:r>
            <a:r>
              <a:rPr lang="en-ZA" sz="1100" b="1" dirty="0">
                <a:solidFill>
                  <a:srgbClr val="003300"/>
                </a:solidFill>
                <a:effectLst/>
                <a:latin typeface="Arial Narrow" panose="020B0606020202030204" pitchFamily="34" charset="0"/>
                <a:ea typeface="Calibri" panose="020F0502020204030204" pitchFamily="34" charset="0"/>
                <a:cs typeface="Arial" panose="020B0604020202020204" pitchFamily="34" charset="0"/>
              </a:rPr>
              <a:t>professional judgement </a:t>
            </a:r>
            <a:r>
              <a:rPr lang="en-ZA" sz="1100" dirty="0">
                <a:effectLst/>
                <a:latin typeface="Arial Narrow" panose="020B0606020202030204" pitchFamily="34" charset="0"/>
                <a:ea typeface="Calibri" panose="020F0502020204030204" pitchFamily="34" charset="0"/>
                <a:cs typeface="Arial" panose="020B0604020202020204" pitchFamily="34" charset="0"/>
              </a:rPr>
              <a:t>when they plan </a:t>
            </a:r>
            <a:r>
              <a:rPr lang="en-ZA" sz="1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for and do </a:t>
            </a:r>
            <a:r>
              <a:rPr lang="en-ZA" sz="1100" dirty="0">
                <a:effectLst/>
                <a:latin typeface="Arial Narrow" panose="020B0606020202030204" pitchFamily="34" charset="0"/>
                <a:ea typeface="Calibri" panose="020F0502020204030204" pitchFamily="34" charset="0"/>
                <a:cs typeface="Arial" panose="020B0604020202020204" pitchFamily="34" charset="0"/>
              </a:rPr>
              <a:t>the assessments. </a:t>
            </a:r>
          </a:p>
        </p:txBody>
      </p:sp>
      <p:grpSp>
        <p:nvGrpSpPr>
          <p:cNvPr id="25" name="Group 24">
            <a:extLst>
              <a:ext uri="{FF2B5EF4-FFF2-40B4-BE49-F238E27FC236}">
                <a16:creationId xmlns:a16="http://schemas.microsoft.com/office/drawing/2014/main" id="{29697960-CD9C-4880-94C5-D5998DBEF665}"/>
              </a:ext>
            </a:extLst>
          </p:cNvPr>
          <p:cNvGrpSpPr/>
          <p:nvPr/>
        </p:nvGrpSpPr>
        <p:grpSpPr>
          <a:xfrm>
            <a:off x="27876" y="2936321"/>
            <a:ext cx="4060237" cy="1356775"/>
            <a:chOff x="27876" y="2852574"/>
            <a:chExt cx="4060237" cy="1356775"/>
          </a:xfrm>
        </p:grpSpPr>
        <p:sp>
          <p:nvSpPr>
            <p:cNvPr id="104" name="TextBox 103">
              <a:extLst>
                <a:ext uri="{FF2B5EF4-FFF2-40B4-BE49-F238E27FC236}">
                  <a16:creationId xmlns:a16="http://schemas.microsoft.com/office/drawing/2014/main" id="{2D0CB5C3-0FEB-4E82-8835-E66A579DE241}"/>
                </a:ext>
              </a:extLst>
            </p:cNvPr>
            <p:cNvSpPr txBox="1"/>
            <p:nvPr/>
          </p:nvSpPr>
          <p:spPr>
            <a:xfrm>
              <a:off x="27876" y="2852574"/>
              <a:ext cx="4060237" cy="569387"/>
            </a:xfrm>
            <a:prstGeom prst="rect">
              <a:avLst/>
            </a:prstGeom>
            <a:ln>
              <a:solidFill>
                <a:srgbClr val="002060"/>
              </a:solidFill>
            </a:ln>
          </p:spPr>
          <p:style>
            <a:lnRef idx="2">
              <a:schemeClr val="accent3"/>
            </a:lnRef>
            <a:fillRef idx="1">
              <a:schemeClr val="lt1"/>
            </a:fillRef>
            <a:effectRef idx="0">
              <a:schemeClr val="accent3"/>
            </a:effectRef>
            <a:fontRef idx="minor">
              <a:schemeClr val="dk1"/>
            </a:fontRef>
          </p:style>
          <p:txBody>
            <a:bodyPr wrap="square">
              <a:spAutoFit/>
            </a:bodyPr>
            <a:lstStyle/>
            <a:p>
              <a:pPr lvl="0" algn="just"/>
              <a:r>
                <a:rPr lang="en-ZA" sz="900" b="1" dirty="0">
                  <a:solidFill>
                    <a:srgbClr val="003300"/>
                  </a:solidFill>
                  <a:effectLst/>
                  <a:latin typeface="Arial Narrow" panose="020B0606020202030204" pitchFamily="34" charset="0"/>
                  <a:ea typeface="Calibri" panose="020F0502020204030204" pitchFamily="34" charset="0"/>
                  <a:cs typeface="Arial" panose="020B0604020202020204" pitchFamily="34" charset="0"/>
                </a:rPr>
                <a:t>TEACHING APPROACH</a:t>
              </a:r>
            </a:p>
            <a:p>
              <a:pPr lvl="0" algn="just"/>
              <a:r>
                <a:rPr lang="en-ZA" sz="1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Deeper learning is </a:t>
              </a:r>
              <a:r>
                <a:rPr lang="en-ZA" sz="1100" dirty="0">
                  <a:solidFill>
                    <a:srgbClr val="003300"/>
                  </a:solidFill>
                  <a:effectLst/>
                  <a:latin typeface="Arial Narrow" panose="020B0606020202030204" pitchFamily="34" charset="0"/>
                  <a:ea typeface="Calibri" panose="020F0502020204030204" pitchFamily="34" charset="0"/>
                  <a:cs typeface="Arial" panose="020B0604020202020204" pitchFamily="34" charset="0"/>
                </a:rPr>
                <a:t>enabled when the planned concepts are taught, the links are recognised and the practise is enabled for  mastery</a:t>
              </a:r>
              <a:r>
                <a:rPr lang="en-ZA" sz="1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a:t>
              </a:r>
              <a:endParaRPr lang="en-ZA" sz="1100" dirty="0">
                <a:solidFill>
                  <a:srgbClr val="FF0000"/>
                </a:solidFill>
                <a:latin typeface="Arial Narrow" panose="020B0606020202030204" pitchFamily="34" charset="0"/>
                <a:ea typeface="Calibri" panose="020F0502020204030204" pitchFamily="34" charset="0"/>
                <a:cs typeface="Arial" panose="020B0604020202020204" pitchFamily="34" charset="0"/>
              </a:endParaRPr>
            </a:p>
          </p:txBody>
        </p:sp>
        <p:graphicFrame>
          <p:nvGraphicFramePr>
            <p:cNvPr id="106" name="Diagram 105">
              <a:extLst>
                <a:ext uri="{FF2B5EF4-FFF2-40B4-BE49-F238E27FC236}">
                  <a16:creationId xmlns:a16="http://schemas.microsoft.com/office/drawing/2014/main" id="{080850C9-FDEA-4855-B52A-6DA3CF11EEFC}"/>
                </a:ext>
              </a:extLst>
            </p:cNvPr>
            <p:cNvGraphicFramePr/>
            <p:nvPr>
              <p:extLst>
                <p:ext uri="{D42A27DB-BD31-4B8C-83A1-F6EECF244321}">
                  <p14:modId xmlns:p14="http://schemas.microsoft.com/office/powerpoint/2010/main" val="2066696619"/>
                </p:ext>
              </p:extLst>
            </p:nvPr>
          </p:nvGraphicFramePr>
          <p:xfrm>
            <a:off x="75055" y="3045405"/>
            <a:ext cx="3974646" cy="116394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pSp>
      <p:sp>
        <p:nvSpPr>
          <p:cNvPr id="107" name="TextBox 106">
            <a:extLst>
              <a:ext uri="{FF2B5EF4-FFF2-40B4-BE49-F238E27FC236}">
                <a16:creationId xmlns:a16="http://schemas.microsoft.com/office/drawing/2014/main" id="{456C0B49-C704-4C27-80BE-AAA632051616}"/>
              </a:ext>
            </a:extLst>
          </p:cNvPr>
          <p:cNvSpPr txBox="1"/>
          <p:nvPr/>
        </p:nvSpPr>
        <p:spPr>
          <a:xfrm>
            <a:off x="56271" y="4620747"/>
            <a:ext cx="4033052" cy="938719"/>
          </a:xfrm>
          <a:prstGeom prst="rect">
            <a:avLst/>
          </a:prstGeom>
          <a:ln>
            <a:solidFill>
              <a:srgbClr val="0070C0"/>
            </a:solidFill>
          </a:ln>
        </p:spPr>
        <p:style>
          <a:lnRef idx="2">
            <a:schemeClr val="accent3"/>
          </a:lnRef>
          <a:fillRef idx="1">
            <a:schemeClr val="lt1"/>
          </a:fillRef>
          <a:effectRef idx="0">
            <a:schemeClr val="accent3"/>
          </a:effectRef>
          <a:fontRef idx="minor">
            <a:schemeClr val="dk1"/>
          </a:fontRef>
        </p:style>
        <p:txBody>
          <a:bodyPr wrap="square">
            <a:spAutoFit/>
          </a:bodyPr>
          <a:lstStyle/>
          <a:p>
            <a:pPr algn="just"/>
            <a:r>
              <a:rPr lang="en-ZA" sz="900" b="1" dirty="0">
                <a:solidFill>
                  <a:srgbClr val="003300"/>
                </a:solidFill>
                <a:effectLst/>
                <a:latin typeface="Arial Narrow" panose="020B0606020202030204" pitchFamily="34" charset="0"/>
                <a:ea typeface="Calibri" panose="020F0502020204030204" pitchFamily="34" charset="0"/>
                <a:cs typeface="Arial" panose="020B0604020202020204" pitchFamily="34" charset="0"/>
              </a:rPr>
              <a:t>ASSESSMENT</a:t>
            </a:r>
          </a:p>
          <a:p>
            <a:pPr algn="just"/>
            <a:r>
              <a:rPr lang="en-ZA" sz="1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There is </a:t>
            </a:r>
            <a:r>
              <a:rPr lang="en-ZA" sz="1100" b="1" dirty="0">
                <a:solidFill>
                  <a:srgbClr val="003300"/>
                </a:solidFill>
                <a:effectLst/>
                <a:latin typeface="Arial Narrow" panose="020B0606020202030204" pitchFamily="34" charset="0"/>
                <a:ea typeface="Calibri" panose="020F0502020204030204" pitchFamily="34" charset="0"/>
                <a:cs typeface="Arial" panose="020B0604020202020204" pitchFamily="34" charset="0"/>
              </a:rPr>
              <a:t>no time for assessment that does not inform the way forward</a:t>
            </a:r>
            <a:r>
              <a:rPr lang="en-ZA" sz="1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 Teachers should do the </a:t>
            </a:r>
            <a:r>
              <a:rPr lang="en-ZA" sz="1100" b="1" dirty="0">
                <a:solidFill>
                  <a:srgbClr val="003300"/>
                </a:solidFill>
                <a:effectLst/>
                <a:latin typeface="Arial Narrow" panose="020B0606020202030204" pitchFamily="34" charset="0"/>
                <a:ea typeface="Calibri" panose="020F0502020204030204" pitchFamily="34" charset="0"/>
                <a:cs typeface="Arial" panose="020B0604020202020204" pitchFamily="34" charset="0"/>
              </a:rPr>
              <a:t>error analysis on the immediate recognition of </a:t>
            </a:r>
            <a:r>
              <a:rPr lang="en-ZA" sz="1100" b="1" dirty="0">
                <a:solidFill>
                  <a:srgbClr val="003300"/>
                </a:solidFill>
                <a:latin typeface="Arial Narrow" panose="020B0606020202030204" pitchFamily="34" charset="0"/>
                <a:ea typeface="Calibri" panose="020F0502020204030204" pitchFamily="34" charset="0"/>
                <a:cs typeface="Arial" panose="020B0604020202020204" pitchFamily="34" charset="0"/>
              </a:rPr>
              <a:t>the learning </a:t>
            </a:r>
            <a:r>
              <a:rPr lang="en-ZA" sz="1100" b="1" dirty="0">
                <a:solidFill>
                  <a:srgbClr val="003300"/>
                </a:solidFill>
                <a:effectLst/>
                <a:latin typeface="Arial Narrow" panose="020B0606020202030204" pitchFamily="34" charset="0"/>
                <a:ea typeface="Calibri" panose="020F0502020204030204" pitchFamily="34" charset="0"/>
                <a:cs typeface="Arial" panose="020B0604020202020204" pitchFamily="34" charset="0"/>
              </a:rPr>
              <a:t>(written, oral, practical; formal, informal</a:t>
            </a:r>
            <a:r>
              <a:rPr lang="en-ZA" sz="1100" b="1" dirty="0">
                <a:solidFill>
                  <a:srgbClr val="336600"/>
                </a:solidFill>
                <a:effectLst/>
                <a:latin typeface="Arial Narrow" panose="020B0606020202030204" pitchFamily="34" charset="0"/>
                <a:ea typeface="Calibri" panose="020F0502020204030204" pitchFamily="34" charset="0"/>
                <a:cs typeface="Arial" panose="020B0604020202020204" pitchFamily="34" charset="0"/>
              </a:rPr>
              <a:t>)</a:t>
            </a:r>
            <a:r>
              <a:rPr lang="en-ZA" sz="1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 and think about how to address these.</a:t>
            </a:r>
            <a:endParaRPr lang="en-ZA" sz="1100" strike="sngStrike" dirty="0">
              <a:solidFill>
                <a:schemeClr val="tx1"/>
              </a:solidFill>
              <a:latin typeface="Arial Narrow" panose="020B0606020202030204" pitchFamily="34" charset="0"/>
              <a:cs typeface="Arial" panose="020B0604020202020204" pitchFamily="34" charset="0"/>
            </a:endParaRPr>
          </a:p>
        </p:txBody>
      </p:sp>
      <p:sp>
        <p:nvSpPr>
          <p:cNvPr id="108" name="TextBox 107">
            <a:extLst>
              <a:ext uri="{FF2B5EF4-FFF2-40B4-BE49-F238E27FC236}">
                <a16:creationId xmlns:a16="http://schemas.microsoft.com/office/drawing/2014/main" id="{E0C592EB-DB23-43B9-B497-9CECF24C7270}"/>
              </a:ext>
            </a:extLst>
          </p:cNvPr>
          <p:cNvSpPr txBox="1"/>
          <p:nvPr/>
        </p:nvSpPr>
        <p:spPr>
          <a:xfrm>
            <a:off x="21321" y="5781267"/>
            <a:ext cx="4072499" cy="938719"/>
          </a:xfrm>
          <a:prstGeom prst="rect">
            <a:avLst/>
          </a:prstGeom>
          <a:ln>
            <a:solidFill>
              <a:schemeClr val="accent3">
                <a:lumMod val="75000"/>
              </a:schemeClr>
            </a:solidFill>
          </a:ln>
        </p:spPr>
        <p:style>
          <a:lnRef idx="2">
            <a:schemeClr val="accent3"/>
          </a:lnRef>
          <a:fillRef idx="1">
            <a:schemeClr val="lt1"/>
          </a:fillRef>
          <a:effectRef idx="0">
            <a:schemeClr val="accent3"/>
          </a:effectRef>
          <a:fontRef idx="minor">
            <a:schemeClr val="dk1"/>
          </a:fontRef>
        </p:style>
        <p:txBody>
          <a:bodyPr wrap="square">
            <a:spAutoFit/>
          </a:bodyPr>
          <a:lstStyle/>
          <a:p>
            <a:pPr lvl="0" algn="just"/>
            <a:r>
              <a:rPr lang="en-ZA" sz="900" b="1" dirty="0">
                <a:solidFill>
                  <a:srgbClr val="003300"/>
                </a:solidFill>
                <a:latin typeface="Arial Narrow" panose="020B0606020202030204" pitchFamily="34" charset="0"/>
                <a:ea typeface="Calibri" panose="020F0502020204030204" pitchFamily="34" charset="0"/>
                <a:cs typeface="Arial" panose="020B0604020202020204" pitchFamily="34" charset="0"/>
              </a:rPr>
              <a:t>RESOURCES</a:t>
            </a:r>
          </a:p>
          <a:p>
            <a:pPr lvl="0" algn="just"/>
            <a:r>
              <a:rPr lang="en-ZA" sz="1100" dirty="0">
                <a:solidFill>
                  <a:schemeClr val="tx1"/>
                </a:solidFill>
                <a:latin typeface="Arial Narrow" panose="020B0606020202030204" pitchFamily="34" charset="0"/>
                <a:ea typeface="Calibri" panose="020F0502020204030204" pitchFamily="34" charset="0"/>
                <a:cs typeface="Arial" panose="020B0604020202020204" pitchFamily="34" charset="0"/>
              </a:rPr>
              <a:t>The </a:t>
            </a:r>
            <a:r>
              <a:rPr lang="en-ZA" sz="1100" b="1" dirty="0">
                <a:solidFill>
                  <a:srgbClr val="003300"/>
                </a:solidFill>
                <a:latin typeface="Arial Narrow" panose="020B0606020202030204" pitchFamily="34" charset="0"/>
                <a:ea typeface="Calibri" panose="020F0502020204030204" pitchFamily="34" charset="0"/>
                <a:cs typeface="Arial" panose="020B0604020202020204" pitchFamily="34" charset="0"/>
              </a:rPr>
              <a:t>use of concrete apparatus are strongly advocated</a:t>
            </a:r>
            <a:r>
              <a:rPr lang="en-ZA" sz="1100" dirty="0">
                <a:solidFill>
                  <a:schemeClr val="tx1"/>
                </a:solidFill>
                <a:latin typeface="Arial Narrow" panose="020B0606020202030204" pitchFamily="34" charset="0"/>
                <a:ea typeface="Calibri" panose="020F0502020204030204" pitchFamily="34" charset="0"/>
                <a:cs typeface="Arial" panose="020B0604020202020204" pitchFamily="34" charset="0"/>
              </a:rPr>
              <a:t>. Teachers must  be creative and innovative. </a:t>
            </a:r>
            <a:r>
              <a:rPr lang="en-ZA" sz="1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The </a:t>
            </a:r>
            <a:r>
              <a:rPr lang="en-ZA" sz="1100" b="1" dirty="0">
                <a:solidFill>
                  <a:srgbClr val="003300"/>
                </a:solidFill>
                <a:effectLst/>
                <a:latin typeface="Arial Narrow" panose="020B0606020202030204" pitchFamily="34" charset="0"/>
                <a:ea typeface="Calibri" panose="020F0502020204030204" pitchFamily="34" charset="0"/>
                <a:cs typeface="Arial" panose="020B0604020202020204" pitchFamily="34" charset="0"/>
              </a:rPr>
              <a:t>DBE workbook</a:t>
            </a:r>
            <a:r>
              <a:rPr lang="en-ZA" sz="1100" dirty="0">
                <a:solidFill>
                  <a:srgbClr val="003300"/>
                </a:solidFill>
                <a:effectLst/>
                <a:latin typeface="Arial Narrow" panose="020B0606020202030204" pitchFamily="34" charset="0"/>
                <a:ea typeface="Calibri" panose="020F0502020204030204" pitchFamily="34" charset="0"/>
                <a:cs typeface="Arial" panose="020B0604020202020204" pitchFamily="34" charset="0"/>
              </a:rPr>
              <a:t> </a:t>
            </a:r>
            <a:r>
              <a:rPr lang="en-ZA" sz="1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is a resource given to every South African learner. </a:t>
            </a:r>
            <a:r>
              <a:rPr lang="en-ZA" sz="1100" b="1" dirty="0">
                <a:solidFill>
                  <a:srgbClr val="003300"/>
                </a:solidFill>
                <a:effectLst/>
                <a:latin typeface="Arial Narrow" panose="020B0606020202030204" pitchFamily="34" charset="0"/>
                <a:ea typeface="Calibri" panose="020F0502020204030204" pitchFamily="34" charset="0"/>
                <a:cs typeface="Arial" panose="020B0604020202020204" pitchFamily="34" charset="0"/>
              </a:rPr>
              <a:t>Optimal use of this </a:t>
            </a:r>
            <a:r>
              <a:rPr lang="en-ZA" sz="1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together with other relevant resources, is critical and encouraged. </a:t>
            </a:r>
          </a:p>
        </p:txBody>
      </p:sp>
      <p:pic>
        <p:nvPicPr>
          <p:cNvPr id="109" name="Picture 2" descr="Author Interview: 'Teacher Agency for Equity'">
            <a:extLst>
              <a:ext uri="{FF2B5EF4-FFF2-40B4-BE49-F238E27FC236}">
                <a16:creationId xmlns:a16="http://schemas.microsoft.com/office/drawing/2014/main" id="{C4A36E55-5A1A-45F1-A650-AEA2B69C9F45}"/>
              </a:ext>
            </a:extLst>
          </p:cNvPr>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l="6433" t="-2579" r="4803" b="31336"/>
          <a:stretch/>
        </p:blipFill>
        <p:spPr bwMode="auto">
          <a:xfrm>
            <a:off x="4353678" y="-48231"/>
            <a:ext cx="1222713" cy="1158070"/>
          </a:xfrm>
          <a:prstGeom prst="ellipse">
            <a:avLst/>
          </a:prstGeom>
          <a:ln>
            <a:noFill/>
          </a:ln>
          <a:effectLst/>
        </p:spPr>
      </p:pic>
      <p:pic>
        <p:nvPicPr>
          <p:cNvPr id="8" name="Graphic 7" descr="Alarm clock with solid fill">
            <a:extLst>
              <a:ext uri="{FF2B5EF4-FFF2-40B4-BE49-F238E27FC236}">
                <a16:creationId xmlns:a16="http://schemas.microsoft.com/office/drawing/2014/main" id="{E7069430-EECE-41AE-94D4-81DA841A4FC8}"/>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 xmlns:asvg="http://schemas.microsoft.com/office/drawing/2016/SVG/main" r:embed="rId15"/>
              </a:ext>
            </a:extLst>
          </a:blip>
          <a:stretch>
            <a:fillRect/>
          </a:stretch>
        </p:blipFill>
        <p:spPr>
          <a:xfrm>
            <a:off x="4284096" y="1268898"/>
            <a:ext cx="847185" cy="719942"/>
          </a:xfrm>
          <a:prstGeom prst="rect">
            <a:avLst/>
          </a:prstGeom>
        </p:spPr>
      </p:pic>
      <p:pic>
        <p:nvPicPr>
          <p:cNvPr id="110" name="Picture 12" descr="Mathematics Grade 3 English Book 2 Term 3 &amp; 4 | WCED ePortal">
            <a:extLst>
              <a:ext uri="{FF2B5EF4-FFF2-40B4-BE49-F238E27FC236}">
                <a16:creationId xmlns:a16="http://schemas.microsoft.com/office/drawing/2014/main" id="{C7E24F2E-E97D-4C10-90B8-3B7FA2741B04}"/>
              </a:ext>
            </a:extLst>
          </p:cNvPr>
          <p:cNvPicPr>
            <a:picLocks noChangeAspect="1" noChangeArrowheads="1"/>
          </p:cNvPicPr>
          <p:nvPr/>
        </p:nvPicPr>
        <p:blipFill rotWithShape="1">
          <a:blip r:embed="rId16" cstate="print">
            <a:extLst>
              <a:ext uri="{28A0092B-C50C-407E-A947-70E740481C1C}">
                <a14:useLocalDpi xmlns:a14="http://schemas.microsoft.com/office/drawing/2010/main" val="0"/>
              </a:ext>
            </a:extLst>
          </a:blip>
          <a:srcRect l="22261" t="21549" r="-2964" b="11364"/>
          <a:stretch/>
        </p:blipFill>
        <p:spPr bwMode="auto">
          <a:xfrm>
            <a:off x="4229717" y="5837673"/>
            <a:ext cx="816044" cy="78292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12" name="Picture 10" descr="Literacy Assessment Practices — The Literacy Bug">
            <a:extLst>
              <a:ext uri="{FF2B5EF4-FFF2-40B4-BE49-F238E27FC236}">
                <a16:creationId xmlns:a16="http://schemas.microsoft.com/office/drawing/2014/main" id="{CC73E126-2291-43C3-B33C-9EF95FBAE5DA}"/>
              </a:ext>
            </a:extLst>
          </p:cNvPr>
          <p:cNvPicPr>
            <a:picLocks noChangeAspect="1" noChangeArrowheads="1"/>
          </p:cNvPicPr>
          <p:nvPr/>
        </p:nvPicPr>
        <p:blipFill rotWithShape="1">
          <a:blip r:embed="rId17" cstate="print">
            <a:extLst>
              <a:ext uri="{28A0092B-C50C-407E-A947-70E740481C1C}">
                <a14:useLocalDpi xmlns:a14="http://schemas.microsoft.com/office/drawing/2010/main" val="0"/>
              </a:ext>
            </a:extLst>
          </a:blip>
          <a:srcRect t="22037" r="5084" b="11187"/>
          <a:stretch/>
        </p:blipFill>
        <p:spPr bwMode="auto">
          <a:xfrm>
            <a:off x="4294607" y="4699384"/>
            <a:ext cx="883980" cy="781443"/>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1" name="Graphic 10" descr="Clipboard Mixed outline">
            <a:extLst>
              <a:ext uri="{FF2B5EF4-FFF2-40B4-BE49-F238E27FC236}">
                <a16:creationId xmlns:a16="http://schemas.microsoft.com/office/drawing/2014/main" id="{22CC11DA-270C-48E7-B01E-CBD146D898F7}"/>
              </a:ext>
            </a:extLst>
          </p:cNvPr>
          <p:cNvPicPr>
            <a:picLocks noChangeAspect="1"/>
          </p:cNvPicPr>
          <p:nvPr/>
        </p:nvPicPr>
        <p:blipFill>
          <a:blip r:embed="rId18" cstate="print">
            <a:extLst>
              <a:ext uri="{28A0092B-C50C-407E-A947-70E740481C1C}">
                <a14:useLocalDpi xmlns:a14="http://schemas.microsoft.com/office/drawing/2010/main" val="0"/>
              </a:ext>
              <a:ext uri="{96DAC541-7B7A-43D3-8B79-37D633B846F1}">
                <asvg:svgBlip xmlns="" xmlns:asvg="http://schemas.microsoft.com/office/drawing/2016/SVG/main" r:embed="rId19"/>
              </a:ext>
            </a:extLst>
          </a:blip>
          <a:stretch>
            <a:fillRect/>
          </a:stretch>
        </p:blipFill>
        <p:spPr>
          <a:xfrm>
            <a:off x="4593951" y="4640236"/>
            <a:ext cx="512775" cy="512775"/>
          </a:xfrm>
          <a:prstGeom prst="rect">
            <a:avLst/>
          </a:prstGeom>
        </p:spPr>
      </p:pic>
      <p:pic>
        <p:nvPicPr>
          <p:cNvPr id="126" name="Graphic 125" descr="Puzzle">
            <a:extLst>
              <a:ext uri="{FF2B5EF4-FFF2-40B4-BE49-F238E27FC236}">
                <a16:creationId xmlns:a16="http://schemas.microsoft.com/office/drawing/2014/main" id="{006641D5-1787-4A5E-863C-A381B19298F8}"/>
              </a:ext>
            </a:extLst>
          </p:cNvPr>
          <p:cNvPicPr>
            <a:picLocks noChangeAspect="1"/>
          </p:cNvPicPr>
          <p:nvPr/>
        </p:nvPicPr>
        <p:blipFill>
          <a:blip r:embed="rId20" cstate="print">
            <a:duotone>
              <a:prstClr val="black"/>
              <a:schemeClr val="tx2">
                <a:tint val="45000"/>
                <a:satMod val="400000"/>
              </a:schemeClr>
            </a:duotone>
            <a:extLst>
              <a:ext uri="{28A0092B-C50C-407E-A947-70E740481C1C}">
                <a14:useLocalDpi xmlns:a14="http://schemas.microsoft.com/office/drawing/2010/main" val="0"/>
              </a:ext>
              <a:ext uri="{96DAC541-7B7A-43D3-8B79-37D633B846F1}">
                <asvg:svgBlip xmlns="" xmlns:asvg="http://schemas.microsoft.com/office/drawing/2016/SVG/main" r:embed="rId21"/>
              </a:ext>
            </a:extLst>
          </a:blip>
          <a:stretch>
            <a:fillRect/>
          </a:stretch>
        </p:blipFill>
        <p:spPr>
          <a:xfrm>
            <a:off x="4336115" y="4677605"/>
            <a:ext cx="392415" cy="392415"/>
          </a:xfrm>
          <a:prstGeom prst="rect">
            <a:avLst/>
          </a:prstGeom>
          <a:effectLst>
            <a:outerShdw blurRad="50800" dist="38100" dir="2700000" algn="tl" rotWithShape="0">
              <a:prstClr val="black">
                <a:alpha val="40000"/>
              </a:prstClr>
            </a:outerShdw>
          </a:effectLst>
        </p:spPr>
      </p:pic>
      <p:sp>
        <p:nvSpPr>
          <p:cNvPr id="114" name="Rectangle 113">
            <a:extLst>
              <a:ext uri="{FF2B5EF4-FFF2-40B4-BE49-F238E27FC236}">
                <a16:creationId xmlns:a16="http://schemas.microsoft.com/office/drawing/2014/main" id="{39F5D7ED-D1BB-4C67-8889-ECBF356DDD53}"/>
              </a:ext>
            </a:extLst>
          </p:cNvPr>
          <p:cNvSpPr/>
          <p:nvPr/>
        </p:nvSpPr>
        <p:spPr>
          <a:xfrm>
            <a:off x="8451261" y="562229"/>
            <a:ext cx="644780" cy="438154"/>
          </a:xfrm>
          <a:prstGeom prst="rect">
            <a:avLst/>
          </a:prstGeom>
          <a:noFill/>
          <a:scene3d>
            <a:camera prst="isometricRightUp"/>
            <a:lightRig rig="threePt" dir="t"/>
          </a:scene3d>
        </p:spPr>
        <p:txBody>
          <a:bodyPr wrap="none" lIns="91440" tIns="45720" rIns="91440" bIns="45720">
            <a:prstTxWarp prst="textPlain">
              <a:avLst/>
            </a:prstTxWarp>
            <a:spAutoFit/>
            <a:scene3d>
              <a:camera prst="isometricRightUp"/>
              <a:lightRig rig="threePt" dir="t"/>
            </a:scene3d>
          </a:bodyPr>
          <a:lstStyle/>
          <a:p>
            <a:pPr algn="ctr"/>
            <a:r>
              <a:rPr lang="en-US" sz="5400" b="0" cap="none" spc="0" dirty="0">
                <a:ln w="0"/>
                <a:solidFill>
                  <a:schemeClr val="bg1"/>
                </a:solidFill>
                <a:effectLst>
                  <a:outerShdw blurRad="38100" dist="19050" dir="2700000" algn="tl" rotWithShape="0">
                    <a:schemeClr val="dk1">
                      <a:alpha val="40000"/>
                    </a:schemeClr>
                  </a:outerShdw>
                </a:effectLst>
                <a:latin typeface="Arial Black" panose="020B0A04020102020204" pitchFamily="34" charset="0"/>
                <a:cs typeface="Aharoni" panose="02010803020104030203" pitchFamily="2" charset="-79"/>
              </a:rPr>
              <a:t>1</a:t>
            </a:r>
          </a:p>
        </p:txBody>
      </p:sp>
      <p:grpSp>
        <p:nvGrpSpPr>
          <p:cNvPr id="115" name="Group 114">
            <a:extLst>
              <a:ext uri="{FF2B5EF4-FFF2-40B4-BE49-F238E27FC236}">
                <a16:creationId xmlns:a16="http://schemas.microsoft.com/office/drawing/2014/main" id="{554A5CB5-DF09-48FA-90CC-6C669CF41528}"/>
              </a:ext>
            </a:extLst>
          </p:cNvPr>
          <p:cNvGrpSpPr/>
          <p:nvPr/>
        </p:nvGrpSpPr>
        <p:grpSpPr>
          <a:xfrm>
            <a:off x="7222088" y="1318937"/>
            <a:ext cx="346792" cy="931612"/>
            <a:chOff x="6017577" y="2826811"/>
            <a:chExt cx="621659" cy="1670009"/>
          </a:xfrm>
          <a:solidFill>
            <a:srgbClr val="006600"/>
          </a:solidFill>
          <a:effectLst>
            <a:outerShdw blurRad="88900" dist="190500" dir="2700000" algn="tl" rotWithShape="0">
              <a:prstClr val="black">
                <a:alpha val="40000"/>
              </a:prstClr>
            </a:outerShdw>
          </a:effectLst>
          <a:scene3d>
            <a:camera prst="isometricOffAxis1Top"/>
            <a:lightRig rig="threePt" dir="t"/>
          </a:scene3d>
        </p:grpSpPr>
        <p:sp>
          <p:nvSpPr>
            <p:cNvPr id="116" name="Oval 115">
              <a:extLst>
                <a:ext uri="{FF2B5EF4-FFF2-40B4-BE49-F238E27FC236}">
                  <a16:creationId xmlns:a16="http://schemas.microsoft.com/office/drawing/2014/main" id="{20F66251-C188-4437-8425-13106B51FD7D}"/>
                </a:ext>
              </a:extLst>
            </p:cNvPr>
            <p:cNvSpPr/>
            <p:nvPr/>
          </p:nvSpPr>
          <p:spPr>
            <a:xfrm>
              <a:off x="6017578" y="3875162"/>
              <a:ext cx="621658" cy="621658"/>
            </a:xfrm>
            <a:prstGeom prst="ellipse">
              <a:avLst/>
            </a:prstGeom>
            <a:grpFill/>
            <a:ln>
              <a:noFill/>
            </a:ln>
            <a:sp3d extrusionH="133350">
              <a:bevelT w="5715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17" name="Oval 116">
              <a:extLst>
                <a:ext uri="{FF2B5EF4-FFF2-40B4-BE49-F238E27FC236}">
                  <a16:creationId xmlns:a16="http://schemas.microsoft.com/office/drawing/2014/main" id="{E5987484-1A71-4536-A8F7-8821887EB7FF}"/>
                </a:ext>
              </a:extLst>
            </p:cNvPr>
            <p:cNvSpPr/>
            <p:nvPr/>
          </p:nvSpPr>
          <p:spPr>
            <a:xfrm>
              <a:off x="6017577" y="2826811"/>
              <a:ext cx="621658" cy="621658"/>
            </a:xfrm>
            <a:prstGeom prst="ellipse">
              <a:avLst/>
            </a:prstGeom>
            <a:grpFill/>
            <a:ln>
              <a:noFill/>
            </a:ln>
            <a:sp3d extrusionH="133350">
              <a:bevelT w="5715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sp>
        <p:nvSpPr>
          <p:cNvPr id="118" name="Rectangle 117">
            <a:extLst>
              <a:ext uri="{FF2B5EF4-FFF2-40B4-BE49-F238E27FC236}">
                <a16:creationId xmlns:a16="http://schemas.microsoft.com/office/drawing/2014/main" id="{E9FB1762-5DA2-46D5-AACA-B695D62AC1D4}"/>
              </a:ext>
            </a:extLst>
          </p:cNvPr>
          <p:cNvSpPr/>
          <p:nvPr/>
        </p:nvSpPr>
        <p:spPr>
          <a:xfrm>
            <a:off x="7946589" y="1521040"/>
            <a:ext cx="644780" cy="438154"/>
          </a:xfrm>
          <a:prstGeom prst="rect">
            <a:avLst/>
          </a:prstGeom>
          <a:noFill/>
          <a:scene3d>
            <a:camera prst="isometricRightUp"/>
            <a:lightRig rig="threePt" dir="t"/>
          </a:scene3d>
        </p:spPr>
        <p:txBody>
          <a:bodyPr wrap="none" lIns="91440" tIns="45720" rIns="91440" bIns="45720">
            <a:prstTxWarp prst="textPlain">
              <a:avLst/>
            </a:prstTxWarp>
            <a:spAutoFit/>
            <a:scene3d>
              <a:camera prst="isometricRightUp"/>
              <a:lightRig rig="threePt" dir="t"/>
            </a:scene3d>
          </a:bodyPr>
          <a:lstStyle/>
          <a:p>
            <a:pPr algn="ctr"/>
            <a:r>
              <a:rPr lang="en-US" sz="5400" b="0" cap="none" spc="0" dirty="0">
                <a:ln w="0"/>
                <a:solidFill>
                  <a:schemeClr val="bg1"/>
                </a:solidFill>
                <a:effectLst>
                  <a:outerShdw blurRad="38100" dist="19050" dir="2700000" algn="tl" rotWithShape="0">
                    <a:schemeClr val="dk1">
                      <a:alpha val="40000"/>
                    </a:schemeClr>
                  </a:outerShdw>
                </a:effectLst>
                <a:latin typeface="Arial Black" panose="020B0A04020102020204" pitchFamily="34" charset="0"/>
                <a:cs typeface="Aharoni" panose="02010803020104030203" pitchFamily="2" charset="-79"/>
              </a:rPr>
              <a:t>2</a:t>
            </a:r>
          </a:p>
        </p:txBody>
      </p:sp>
      <p:sp>
        <p:nvSpPr>
          <p:cNvPr id="119" name="Rectangle 118">
            <a:extLst>
              <a:ext uri="{FF2B5EF4-FFF2-40B4-BE49-F238E27FC236}">
                <a16:creationId xmlns:a16="http://schemas.microsoft.com/office/drawing/2014/main" id="{D18F096E-311F-4076-87C7-608EB6BF5EF8}"/>
              </a:ext>
            </a:extLst>
          </p:cNvPr>
          <p:cNvSpPr/>
          <p:nvPr/>
        </p:nvSpPr>
        <p:spPr>
          <a:xfrm>
            <a:off x="7542551" y="2392984"/>
            <a:ext cx="644780" cy="438154"/>
          </a:xfrm>
          <a:prstGeom prst="rect">
            <a:avLst/>
          </a:prstGeom>
          <a:noFill/>
          <a:scene3d>
            <a:camera prst="isometricRightUp"/>
            <a:lightRig rig="threePt" dir="t"/>
          </a:scene3d>
        </p:spPr>
        <p:txBody>
          <a:bodyPr wrap="none" lIns="91440" tIns="45720" rIns="91440" bIns="45720">
            <a:prstTxWarp prst="textPlain">
              <a:avLst/>
            </a:prstTxWarp>
            <a:spAutoFit/>
            <a:scene3d>
              <a:camera prst="isometricRightUp"/>
              <a:lightRig rig="threePt" dir="t"/>
            </a:scene3d>
          </a:bodyPr>
          <a:lstStyle/>
          <a:p>
            <a:pPr algn="ctr"/>
            <a:r>
              <a:rPr lang="en-US" sz="5400" b="0" cap="none" spc="0" dirty="0">
                <a:ln w="0"/>
                <a:solidFill>
                  <a:schemeClr val="bg1"/>
                </a:solidFill>
                <a:effectLst>
                  <a:outerShdw blurRad="38100" dist="19050" dir="2700000" algn="tl" rotWithShape="0">
                    <a:schemeClr val="dk1">
                      <a:alpha val="40000"/>
                    </a:schemeClr>
                  </a:outerShdw>
                </a:effectLst>
                <a:latin typeface="Arial Black" panose="020B0A04020102020204" pitchFamily="34" charset="0"/>
                <a:cs typeface="Aharoni" panose="02010803020104030203" pitchFamily="2" charset="-79"/>
              </a:rPr>
              <a:t>3</a:t>
            </a:r>
          </a:p>
        </p:txBody>
      </p:sp>
      <p:sp>
        <p:nvSpPr>
          <p:cNvPr id="120" name="Rectangle 119">
            <a:extLst>
              <a:ext uri="{FF2B5EF4-FFF2-40B4-BE49-F238E27FC236}">
                <a16:creationId xmlns:a16="http://schemas.microsoft.com/office/drawing/2014/main" id="{42292929-3B05-44D8-A8BD-37A907F269AD}"/>
              </a:ext>
            </a:extLst>
          </p:cNvPr>
          <p:cNvSpPr/>
          <p:nvPr/>
        </p:nvSpPr>
        <p:spPr>
          <a:xfrm>
            <a:off x="7026992" y="3279924"/>
            <a:ext cx="644780" cy="438154"/>
          </a:xfrm>
          <a:prstGeom prst="rect">
            <a:avLst/>
          </a:prstGeom>
          <a:noFill/>
          <a:scene3d>
            <a:camera prst="isometricRightUp"/>
            <a:lightRig rig="threePt" dir="t"/>
          </a:scene3d>
        </p:spPr>
        <p:txBody>
          <a:bodyPr wrap="none" lIns="91440" tIns="45720" rIns="91440" bIns="45720">
            <a:prstTxWarp prst="textPlain">
              <a:avLst/>
            </a:prstTxWarp>
            <a:spAutoFit/>
            <a:scene3d>
              <a:camera prst="isometricRightUp"/>
              <a:lightRig rig="threePt" dir="t"/>
            </a:scene3d>
          </a:bodyPr>
          <a:lstStyle/>
          <a:p>
            <a:pPr algn="ctr"/>
            <a:r>
              <a:rPr lang="en-US" sz="5400" b="0" cap="none" spc="0" dirty="0">
                <a:ln w="0"/>
                <a:solidFill>
                  <a:schemeClr val="bg1"/>
                </a:solidFill>
                <a:effectLst>
                  <a:outerShdw blurRad="38100" dist="19050" dir="2700000" algn="tl" rotWithShape="0">
                    <a:schemeClr val="dk1">
                      <a:alpha val="40000"/>
                    </a:schemeClr>
                  </a:outerShdw>
                </a:effectLst>
                <a:latin typeface="Arial Black" panose="020B0A04020102020204" pitchFamily="34" charset="0"/>
                <a:cs typeface="Aharoni" panose="02010803020104030203" pitchFamily="2" charset="-79"/>
              </a:rPr>
              <a:t>4</a:t>
            </a:r>
          </a:p>
        </p:txBody>
      </p:sp>
      <p:sp>
        <p:nvSpPr>
          <p:cNvPr id="129" name="Rectangle 128">
            <a:extLst>
              <a:ext uri="{FF2B5EF4-FFF2-40B4-BE49-F238E27FC236}">
                <a16:creationId xmlns:a16="http://schemas.microsoft.com/office/drawing/2014/main" id="{216E2943-CDB9-4F36-B849-D8EF90F62FF8}"/>
              </a:ext>
            </a:extLst>
          </p:cNvPr>
          <p:cNvSpPr/>
          <p:nvPr/>
        </p:nvSpPr>
        <p:spPr>
          <a:xfrm>
            <a:off x="6549718" y="4319244"/>
            <a:ext cx="644780" cy="438154"/>
          </a:xfrm>
          <a:prstGeom prst="rect">
            <a:avLst/>
          </a:prstGeom>
          <a:noFill/>
          <a:scene3d>
            <a:camera prst="isometricRightUp"/>
            <a:lightRig rig="threePt" dir="t"/>
          </a:scene3d>
        </p:spPr>
        <p:txBody>
          <a:bodyPr wrap="none" lIns="91440" tIns="45720" rIns="91440" bIns="45720">
            <a:prstTxWarp prst="textPlain">
              <a:avLst/>
            </a:prstTxWarp>
            <a:spAutoFit/>
            <a:scene3d>
              <a:camera prst="isometricRightUp"/>
              <a:lightRig rig="threePt" dir="t"/>
            </a:scene3d>
          </a:bodyPr>
          <a:lstStyle/>
          <a:p>
            <a:pPr algn="ctr"/>
            <a:r>
              <a:rPr lang="en-US" sz="5400" b="0" cap="none" spc="0" dirty="0">
                <a:ln w="0"/>
                <a:solidFill>
                  <a:schemeClr val="bg1"/>
                </a:solidFill>
                <a:effectLst>
                  <a:outerShdw blurRad="38100" dist="19050" dir="2700000" algn="tl" rotWithShape="0">
                    <a:schemeClr val="dk1">
                      <a:alpha val="40000"/>
                    </a:schemeClr>
                  </a:outerShdw>
                </a:effectLst>
                <a:latin typeface="Arial Black" panose="020B0A04020102020204" pitchFamily="34" charset="0"/>
                <a:cs typeface="Aharoni" panose="02010803020104030203" pitchFamily="2" charset="-79"/>
              </a:rPr>
              <a:t>5</a:t>
            </a:r>
          </a:p>
        </p:txBody>
      </p:sp>
      <p:sp>
        <p:nvSpPr>
          <p:cNvPr id="130" name="Rectangle 129">
            <a:extLst>
              <a:ext uri="{FF2B5EF4-FFF2-40B4-BE49-F238E27FC236}">
                <a16:creationId xmlns:a16="http://schemas.microsoft.com/office/drawing/2014/main" id="{C4869B11-88E6-45DE-813D-FCD816B98901}"/>
              </a:ext>
            </a:extLst>
          </p:cNvPr>
          <p:cNvSpPr/>
          <p:nvPr/>
        </p:nvSpPr>
        <p:spPr>
          <a:xfrm>
            <a:off x="6039541" y="5143174"/>
            <a:ext cx="644780" cy="438154"/>
          </a:xfrm>
          <a:prstGeom prst="rect">
            <a:avLst/>
          </a:prstGeom>
          <a:noFill/>
          <a:scene3d>
            <a:camera prst="isometricRightUp"/>
            <a:lightRig rig="threePt" dir="t"/>
          </a:scene3d>
        </p:spPr>
        <p:txBody>
          <a:bodyPr wrap="none" lIns="91440" tIns="45720" rIns="91440" bIns="45720">
            <a:prstTxWarp prst="textPlain">
              <a:avLst/>
            </a:prstTxWarp>
            <a:spAutoFit/>
            <a:scene3d>
              <a:camera prst="isometricRightUp"/>
              <a:lightRig rig="threePt" dir="t"/>
            </a:scene3d>
          </a:bodyPr>
          <a:lstStyle/>
          <a:p>
            <a:pPr algn="ctr"/>
            <a:r>
              <a:rPr lang="en-US" sz="5400" b="0" cap="none" spc="0" dirty="0">
                <a:ln w="0"/>
                <a:solidFill>
                  <a:schemeClr val="bg1"/>
                </a:solidFill>
                <a:effectLst>
                  <a:outerShdw blurRad="38100" dist="19050" dir="2700000" algn="tl" rotWithShape="0">
                    <a:schemeClr val="dk1">
                      <a:alpha val="40000"/>
                    </a:schemeClr>
                  </a:outerShdw>
                </a:effectLst>
                <a:latin typeface="Arial Black" panose="020B0A04020102020204" pitchFamily="34" charset="0"/>
                <a:cs typeface="Aharoni" panose="02010803020104030203" pitchFamily="2" charset="-79"/>
              </a:rPr>
              <a:t>6</a:t>
            </a:r>
          </a:p>
        </p:txBody>
      </p:sp>
      <p:sp>
        <p:nvSpPr>
          <p:cNvPr id="131" name="Rectangle 130">
            <a:extLst>
              <a:ext uri="{FF2B5EF4-FFF2-40B4-BE49-F238E27FC236}">
                <a16:creationId xmlns:a16="http://schemas.microsoft.com/office/drawing/2014/main" id="{0D0CE56A-132B-43BD-A035-A8B06C1526C0}"/>
              </a:ext>
            </a:extLst>
          </p:cNvPr>
          <p:cNvSpPr/>
          <p:nvPr/>
        </p:nvSpPr>
        <p:spPr>
          <a:xfrm>
            <a:off x="5669261" y="6093021"/>
            <a:ext cx="548704" cy="438154"/>
          </a:xfrm>
          <a:prstGeom prst="rect">
            <a:avLst/>
          </a:prstGeom>
          <a:noFill/>
          <a:scene3d>
            <a:camera prst="isometricRightUp"/>
            <a:lightRig rig="threePt" dir="t"/>
          </a:scene3d>
        </p:spPr>
        <p:txBody>
          <a:bodyPr wrap="none" lIns="91440" tIns="45720" rIns="91440" bIns="45720">
            <a:prstTxWarp prst="textPlain">
              <a:avLst/>
            </a:prstTxWarp>
            <a:spAutoFit/>
            <a:scene3d>
              <a:camera prst="isometricRightUp"/>
              <a:lightRig rig="threePt" dir="t"/>
            </a:scene3d>
          </a:bodyPr>
          <a:lstStyle/>
          <a:p>
            <a:pPr algn="ctr"/>
            <a:r>
              <a:rPr lang="en-US" sz="5400" b="0" cap="none" spc="0" dirty="0">
                <a:ln w="0"/>
                <a:solidFill>
                  <a:schemeClr val="bg1"/>
                </a:solidFill>
                <a:effectLst>
                  <a:outerShdw blurRad="38100" dist="19050" dir="2700000" algn="tl" rotWithShape="0">
                    <a:schemeClr val="dk1">
                      <a:alpha val="40000"/>
                    </a:schemeClr>
                  </a:outerShdw>
                </a:effectLst>
                <a:latin typeface="Arial Black" panose="020B0A04020102020204" pitchFamily="34" charset="0"/>
                <a:cs typeface="Aharoni" panose="02010803020104030203" pitchFamily="2" charset="-79"/>
              </a:rPr>
              <a:t>7</a:t>
            </a:r>
          </a:p>
        </p:txBody>
      </p:sp>
      <p:cxnSp>
        <p:nvCxnSpPr>
          <p:cNvPr id="132" name="Straight Connector 131">
            <a:extLst>
              <a:ext uri="{FF2B5EF4-FFF2-40B4-BE49-F238E27FC236}">
                <a16:creationId xmlns:a16="http://schemas.microsoft.com/office/drawing/2014/main" id="{F53776D6-BB98-4435-BF93-D97A828F2952}"/>
              </a:ext>
            </a:extLst>
          </p:cNvPr>
          <p:cNvCxnSpPr>
            <a:cxnSpLocks/>
          </p:cNvCxnSpPr>
          <p:nvPr/>
        </p:nvCxnSpPr>
        <p:spPr>
          <a:xfrm flipH="1">
            <a:off x="8089342" y="1204861"/>
            <a:ext cx="820645" cy="4967105"/>
          </a:xfrm>
          <a:prstGeom prst="line">
            <a:avLst/>
          </a:prstGeom>
          <a:ln w="3175">
            <a:solidFill>
              <a:srgbClr val="CC9900"/>
            </a:solidFill>
            <a:prstDash val="dash"/>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717FA8B8-57BA-454A-915B-36ED2E5D58AA}"/>
              </a:ext>
            </a:extLst>
          </p:cNvPr>
          <p:cNvCxnSpPr>
            <a:cxnSpLocks/>
          </p:cNvCxnSpPr>
          <p:nvPr/>
        </p:nvCxnSpPr>
        <p:spPr>
          <a:xfrm flipH="1">
            <a:off x="8102517" y="2126372"/>
            <a:ext cx="348744" cy="4032340"/>
          </a:xfrm>
          <a:prstGeom prst="line">
            <a:avLst/>
          </a:prstGeom>
          <a:ln w="3175">
            <a:solidFill>
              <a:srgbClr val="CC9900"/>
            </a:solidFill>
            <a:prstDash val="dash"/>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2104FF86-C7F5-45DD-857F-E89797445B72}"/>
              </a:ext>
            </a:extLst>
          </p:cNvPr>
          <p:cNvCxnSpPr>
            <a:cxnSpLocks/>
          </p:cNvCxnSpPr>
          <p:nvPr/>
        </p:nvCxnSpPr>
        <p:spPr>
          <a:xfrm>
            <a:off x="8018580" y="2975756"/>
            <a:ext cx="70763" cy="3061417"/>
          </a:xfrm>
          <a:prstGeom prst="line">
            <a:avLst/>
          </a:prstGeom>
          <a:ln w="3175">
            <a:solidFill>
              <a:srgbClr val="CC9900"/>
            </a:solidFill>
            <a:prstDash val="dash"/>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35E5970A-E2F9-4DFD-92AB-908C0A42DE02}"/>
              </a:ext>
            </a:extLst>
          </p:cNvPr>
          <p:cNvCxnSpPr>
            <a:cxnSpLocks/>
          </p:cNvCxnSpPr>
          <p:nvPr/>
        </p:nvCxnSpPr>
        <p:spPr>
          <a:xfrm>
            <a:off x="7520658" y="3885256"/>
            <a:ext cx="547866" cy="2270507"/>
          </a:xfrm>
          <a:prstGeom prst="line">
            <a:avLst/>
          </a:prstGeom>
          <a:ln w="3175">
            <a:solidFill>
              <a:srgbClr val="CC9900"/>
            </a:solidFill>
            <a:prstDash val="dash"/>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B354B746-B2FD-4EE0-AFCC-3C2DBADE1C59}"/>
              </a:ext>
            </a:extLst>
          </p:cNvPr>
          <p:cNvCxnSpPr>
            <a:cxnSpLocks/>
          </p:cNvCxnSpPr>
          <p:nvPr/>
        </p:nvCxnSpPr>
        <p:spPr>
          <a:xfrm>
            <a:off x="7100577" y="4924576"/>
            <a:ext cx="988764" cy="1309035"/>
          </a:xfrm>
          <a:prstGeom prst="line">
            <a:avLst/>
          </a:prstGeom>
          <a:ln w="3175">
            <a:solidFill>
              <a:srgbClr val="CC9900"/>
            </a:solidFill>
            <a:prstDash val="dash"/>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CE9A4B30-6809-4149-8208-DC2D9E15B368}"/>
              </a:ext>
            </a:extLst>
          </p:cNvPr>
          <p:cNvCxnSpPr>
            <a:cxnSpLocks/>
          </p:cNvCxnSpPr>
          <p:nvPr/>
        </p:nvCxnSpPr>
        <p:spPr>
          <a:xfrm>
            <a:off x="6327639" y="6093021"/>
            <a:ext cx="1761702" cy="59471"/>
          </a:xfrm>
          <a:prstGeom prst="line">
            <a:avLst/>
          </a:prstGeom>
          <a:ln w="3175">
            <a:solidFill>
              <a:srgbClr val="CC9900"/>
            </a:solidFill>
            <a:prstDash val="dash"/>
          </a:ln>
        </p:spPr>
        <p:style>
          <a:lnRef idx="1">
            <a:schemeClr val="accent1"/>
          </a:lnRef>
          <a:fillRef idx="0">
            <a:schemeClr val="accent1"/>
          </a:fillRef>
          <a:effectRef idx="0">
            <a:schemeClr val="accent1"/>
          </a:effectRef>
          <a:fontRef idx="minor">
            <a:schemeClr val="tx1"/>
          </a:fontRef>
        </p:style>
      </p:cxnSp>
      <p:sp>
        <p:nvSpPr>
          <p:cNvPr id="42" name="Flowchart: Connector 41">
            <a:extLst>
              <a:ext uri="{FF2B5EF4-FFF2-40B4-BE49-F238E27FC236}">
                <a16:creationId xmlns:a16="http://schemas.microsoft.com/office/drawing/2014/main" id="{C0C39827-930F-4030-BCF7-1D76F03A13F4}"/>
              </a:ext>
            </a:extLst>
          </p:cNvPr>
          <p:cNvSpPr/>
          <p:nvPr/>
        </p:nvSpPr>
        <p:spPr>
          <a:xfrm>
            <a:off x="7879577" y="5913078"/>
            <a:ext cx="375115" cy="382984"/>
          </a:xfrm>
          <a:prstGeom prst="flowChartConnector">
            <a:avLst/>
          </a:prstGeom>
          <a:solidFill>
            <a:schemeClr val="accent2">
              <a:lumMod val="75000"/>
            </a:schemeClr>
          </a:solidFill>
          <a:ln>
            <a:solidFill>
              <a:srgbClr val="3366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ZA"/>
          </a:p>
        </p:txBody>
      </p:sp>
      <p:cxnSp>
        <p:nvCxnSpPr>
          <p:cNvPr id="156" name="Straight Connector 155">
            <a:extLst>
              <a:ext uri="{FF2B5EF4-FFF2-40B4-BE49-F238E27FC236}">
                <a16:creationId xmlns:a16="http://schemas.microsoft.com/office/drawing/2014/main" id="{59673C34-17C1-4647-AB1D-EBEDF85ECA03}"/>
              </a:ext>
            </a:extLst>
          </p:cNvPr>
          <p:cNvCxnSpPr>
            <a:cxnSpLocks/>
            <a:stCxn id="8" idx="3"/>
          </p:cNvCxnSpPr>
          <p:nvPr/>
        </p:nvCxnSpPr>
        <p:spPr>
          <a:xfrm flipV="1">
            <a:off x="5131281" y="1578283"/>
            <a:ext cx="2291471" cy="50586"/>
          </a:xfrm>
          <a:prstGeom prst="line">
            <a:avLst/>
          </a:prstGeom>
          <a:ln w="3175">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10FA6789-B1D4-4BED-9D64-0032615EE0A9}"/>
              </a:ext>
            </a:extLst>
          </p:cNvPr>
          <p:cNvCxnSpPr>
            <a:cxnSpLocks/>
          </p:cNvCxnSpPr>
          <p:nvPr/>
        </p:nvCxnSpPr>
        <p:spPr>
          <a:xfrm flipV="1">
            <a:off x="5076056" y="2456962"/>
            <a:ext cx="1872758" cy="2296"/>
          </a:xfrm>
          <a:prstGeom prst="line">
            <a:avLst/>
          </a:prstGeom>
          <a:ln w="3175">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99A1DF56-AC87-4DC9-923A-14DC293B7512}"/>
              </a:ext>
            </a:extLst>
          </p:cNvPr>
          <p:cNvCxnSpPr>
            <a:cxnSpLocks/>
          </p:cNvCxnSpPr>
          <p:nvPr/>
        </p:nvCxnSpPr>
        <p:spPr>
          <a:xfrm>
            <a:off x="6237752" y="3209632"/>
            <a:ext cx="250039" cy="2597"/>
          </a:xfrm>
          <a:prstGeom prst="line">
            <a:avLst/>
          </a:prstGeom>
          <a:ln w="3175">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73801B4A-5014-4CFC-BBBF-08650AA1F610}"/>
              </a:ext>
            </a:extLst>
          </p:cNvPr>
          <p:cNvCxnSpPr>
            <a:cxnSpLocks/>
          </p:cNvCxnSpPr>
          <p:nvPr/>
        </p:nvCxnSpPr>
        <p:spPr>
          <a:xfrm>
            <a:off x="5076056" y="4221088"/>
            <a:ext cx="792784" cy="0"/>
          </a:xfrm>
          <a:prstGeom prst="line">
            <a:avLst/>
          </a:prstGeom>
          <a:ln w="3175">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204AFFF6-DB5C-4D41-B64B-26B207D97420}"/>
              </a:ext>
            </a:extLst>
          </p:cNvPr>
          <p:cNvCxnSpPr>
            <a:cxnSpLocks/>
          </p:cNvCxnSpPr>
          <p:nvPr/>
        </p:nvCxnSpPr>
        <p:spPr>
          <a:xfrm>
            <a:off x="5122173" y="5128713"/>
            <a:ext cx="313923" cy="0"/>
          </a:xfrm>
          <a:prstGeom prst="line">
            <a:avLst/>
          </a:prstGeom>
          <a:ln w="3175">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72" name="Group 171">
            <a:extLst>
              <a:ext uri="{FF2B5EF4-FFF2-40B4-BE49-F238E27FC236}">
                <a16:creationId xmlns:a16="http://schemas.microsoft.com/office/drawing/2014/main" id="{04AAC91A-5A9F-4F2D-BEE7-8CF9498DB7C4}"/>
              </a:ext>
            </a:extLst>
          </p:cNvPr>
          <p:cNvGrpSpPr/>
          <p:nvPr/>
        </p:nvGrpSpPr>
        <p:grpSpPr>
          <a:xfrm>
            <a:off x="7646092" y="454895"/>
            <a:ext cx="346792" cy="931612"/>
            <a:chOff x="6017577" y="2826811"/>
            <a:chExt cx="621659" cy="1670009"/>
          </a:xfrm>
          <a:solidFill>
            <a:srgbClr val="C00000"/>
          </a:solidFill>
          <a:effectLst>
            <a:outerShdw blurRad="88900" dist="190500" dir="2700000" algn="tl" rotWithShape="0">
              <a:prstClr val="black">
                <a:alpha val="40000"/>
              </a:prstClr>
            </a:outerShdw>
          </a:effectLst>
          <a:scene3d>
            <a:camera prst="isometricOffAxis1Top"/>
            <a:lightRig rig="threePt" dir="t"/>
          </a:scene3d>
        </p:grpSpPr>
        <p:sp>
          <p:nvSpPr>
            <p:cNvPr id="173" name="Oval 172">
              <a:extLst>
                <a:ext uri="{FF2B5EF4-FFF2-40B4-BE49-F238E27FC236}">
                  <a16:creationId xmlns:a16="http://schemas.microsoft.com/office/drawing/2014/main" id="{3F83B4AD-01F4-42B8-85A4-D17E0D5DD428}"/>
                </a:ext>
              </a:extLst>
            </p:cNvPr>
            <p:cNvSpPr/>
            <p:nvPr/>
          </p:nvSpPr>
          <p:spPr>
            <a:xfrm>
              <a:off x="6017578" y="3875162"/>
              <a:ext cx="621658" cy="621658"/>
            </a:xfrm>
            <a:prstGeom prst="ellipse">
              <a:avLst/>
            </a:prstGeom>
            <a:grpFill/>
            <a:ln>
              <a:noFill/>
            </a:ln>
            <a:sp3d extrusionH="133350">
              <a:bevelT w="5715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74" name="Oval 173">
              <a:extLst>
                <a:ext uri="{FF2B5EF4-FFF2-40B4-BE49-F238E27FC236}">
                  <a16:creationId xmlns:a16="http://schemas.microsoft.com/office/drawing/2014/main" id="{472019C5-90DD-4596-8EFA-BDA39CC5B5CD}"/>
                </a:ext>
              </a:extLst>
            </p:cNvPr>
            <p:cNvSpPr/>
            <p:nvPr/>
          </p:nvSpPr>
          <p:spPr>
            <a:xfrm>
              <a:off x="6017577" y="2826811"/>
              <a:ext cx="621658" cy="621658"/>
            </a:xfrm>
            <a:prstGeom prst="ellipse">
              <a:avLst/>
            </a:prstGeom>
            <a:grpFill/>
            <a:ln>
              <a:noFill/>
            </a:ln>
            <a:sp3d extrusionH="133350">
              <a:bevelT w="5715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grpSp>
      <p:pic>
        <p:nvPicPr>
          <p:cNvPr id="92" name="Picture 91">
            <a:extLst>
              <a:ext uri="{FF2B5EF4-FFF2-40B4-BE49-F238E27FC236}">
                <a16:creationId xmlns:a16="http://schemas.microsoft.com/office/drawing/2014/main" id="{CE6FB1BA-37F3-4592-8849-3F3B7E7C715A}"/>
              </a:ext>
            </a:extLst>
          </p:cNvPr>
          <p:cNvPicPr>
            <a:picLocks noChangeAspect="1"/>
          </p:cNvPicPr>
          <p:nvPr/>
        </p:nvPicPr>
        <p:blipFill>
          <a:blip r:embed="rId22"/>
          <a:stretch>
            <a:fillRect/>
          </a:stretch>
        </p:blipFill>
        <p:spPr>
          <a:xfrm>
            <a:off x="4314032" y="2871668"/>
            <a:ext cx="1879096" cy="665345"/>
          </a:xfrm>
          <a:prstGeom prst="rect">
            <a:avLst/>
          </a:prstGeom>
        </p:spPr>
      </p:pic>
    </p:spTree>
    <p:extLst>
      <p:ext uri="{BB962C8B-B14F-4D97-AF65-F5344CB8AC3E}">
        <p14:creationId xmlns:p14="http://schemas.microsoft.com/office/powerpoint/2010/main" val="4960674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1251515-E83D-47F6-8B4D-515C6C34CE18}"/>
              </a:ext>
            </a:extLst>
          </p:cNvPr>
          <p:cNvPicPr>
            <a:picLocks noChangeAspect="1"/>
          </p:cNvPicPr>
          <p:nvPr/>
        </p:nvPicPr>
        <p:blipFill>
          <a:blip r:embed="rId3"/>
          <a:stretch>
            <a:fillRect/>
          </a:stretch>
        </p:blipFill>
        <p:spPr>
          <a:xfrm>
            <a:off x="377168" y="77351"/>
            <a:ext cx="2727548" cy="34954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Picture 1">
            <a:extLst>
              <a:ext uri="{FF2B5EF4-FFF2-40B4-BE49-F238E27FC236}">
                <a16:creationId xmlns:a16="http://schemas.microsoft.com/office/drawing/2014/main" id="{E2532711-FFB1-414A-9179-8BE61A8C2A6B}"/>
              </a:ext>
            </a:extLst>
          </p:cNvPr>
          <p:cNvPicPr>
            <a:picLocks noChangeAspect="1"/>
          </p:cNvPicPr>
          <p:nvPr/>
        </p:nvPicPr>
        <p:blipFill>
          <a:blip r:embed="rId4"/>
          <a:stretch>
            <a:fillRect/>
          </a:stretch>
        </p:blipFill>
        <p:spPr>
          <a:xfrm>
            <a:off x="-4564" y="1268830"/>
            <a:ext cx="425502" cy="576064"/>
          </a:xfrm>
          <a:prstGeom prst="rect">
            <a:avLst/>
          </a:prstGeom>
        </p:spPr>
      </p:pic>
      <p:pic>
        <p:nvPicPr>
          <p:cNvPr id="16" name="Picture 15">
            <a:extLst>
              <a:ext uri="{FF2B5EF4-FFF2-40B4-BE49-F238E27FC236}">
                <a16:creationId xmlns:a16="http://schemas.microsoft.com/office/drawing/2014/main" id="{0D85262E-028D-445F-8CE6-CCEDE86F3244}"/>
              </a:ext>
            </a:extLst>
          </p:cNvPr>
          <p:cNvPicPr>
            <a:picLocks noChangeAspect="1"/>
          </p:cNvPicPr>
          <p:nvPr/>
        </p:nvPicPr>
        <p:blipFill>
          <a:blip r:embed="rId5"/>
          <a:stretch>
            <a:fillRect/>
          </a:stretch>
        </p:blipFill>
        <p:spPr>
          <a:xfrm>
            <a:off x="6349458" y="50055"/>
            <a:ext cx="2742616" cy="34608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9" name="Flowchart: Delay 18">
            <a:extLst>
              <a:ext uri="{FF2B5EF4-FFF2-40B4-BE49-F238E27FC236}">
                <a16:creationId xmlns:a16="http://schemas.microsoft.com/office/drawing/2014/main" id="{169E4457-D0D2-4215-9C26-C63EDC4EFF6F}"/>
              </a:ext>
            </a:extLst>
          </p:cNvPr>
          <p:cNvSpPr/>
          <p:nvPr/>
        </p:nvSpPr>
        <p:spPr>
          <a:xfrm>
            <a:off x="-55149" y="10798"/>
            <a:ext cx="613111" cy="330241"/>
          </a:xfrm>
          <a:prstGeom prst="flowChartDelay">
            <a:avLst/>
          </a:prstGeom>
          <a:solidFill>
            <a:srgbClr val="336600"/>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200" dirty="0"/>
              <a:t>Gr. R</a:t>
            </a:r>
          </a:p>
        </p:txBody>
      </p:sp>
      <p:pic>
        <p:nvPicPr>
          <p:cNvPr id="9" name="Picture 8">
            <a:extLst>
              <a:ext uri="{FF2B5EF4-FFF2-40B4-BE49-F238E27FC236}">
                <a16:creationId xmlns:a16="http://schemas.microsoft.com/office/drawing/2014/main" id="{80F89DA4-9C65-4DA3-972D-876439003064}"/>
              </a:ext>
            </a:extLst>
          </p:cNvPr>
          <p:cNvPicPr>
            <a:picLocks noChangeAspect="1"/>
          </p:cNvPicPr>
          <p:nvPr/>
        </p:nvPicPr>
        <p:blipFill>
          <a:blip r:embed="rId6"/>
          <a:stretch>
            <a:fillRect/>
          </a:stretch>
        </p:blipFill>
        <p:spPr>
          <a:xfrm>
            <a:off x="3293129" y="3605980"/>
            <a:ext cx="2827478" cy="3232002"/>
          </a:xfrm>
          <a:prstGeom prst="rect">
            <a:avLst/>
          </a:prstGeom>
          <a:ln>
            <a:noFill/>
          </a:ln>
          <a:effectLst>
            <a:outerShdw blurRad="292100" dist="139700" dir="2700000" algn="tl" rotWithShape="0">
              <a:srgbClr val="333333">
                <a:alpha val="65000"/>
              </a:srgbClr>
            </a:outerShdw>
          </a:effectLst>
        </p:spPr>
      </p:pic>
      <p:pic>
        <p:nvPicPr>
          <p:cNvPr id="21" name="Picture 20">
            <a:extLst>
              <a:ext uri="{FF2B5EF4-FFF2-40B4-BE49-F238E27FC236}">
                <a16:creationId xmlns:a16="http://schemas.microsoft.com/office/drawing/2014/main" id="{44DF0E97-6820-4DFE-8CDD-2F253D954EC2}"/>
              </a:ext>
            </a:extLst>
          </p:cNvPr>
          <p:cNvPicPr>
            <a:picLocks noChangeAspect="1"/>
          </p:cNvPicPr>
          <p:nvPr/>
        </p:nvPicPr>
        <p:blipFill>
          <a:blip r:embed="rId7"/>
          <a:stretch>
            <a:fillRect/>
          </a:stretch>
        </p:blipFill>
        <p:spPr>
          <a:xfrm>
            <a:off x="6247852" y="3605980"/>
            <a:ext cx="2726652" cy="320196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4" name="Picture 3">
            <a:extLst>
              <a:ext uri="{FF2B5EF4-FFF2-40B4-BE49-F238E27FC236}">
                <a16:creationId xmlns:a16="http://schemas.microsoft.com/office/drawing/2014/main" id="{46E25ED2-C75B-4A69-8D48-5CA52D158E46}"/>
              </a:ext>
            </a:extLst>
          </p:cNvPr>
          <p:cNvPicPr>
            <a:picLocks noChangeAspect="1"/>
          </p:cNvPicPr>
          <p:nvPr/>
        </p:nvPicPr>
        <p:blipFill>
          <a:blip r:embed="rId8"/>
          <a:stretch>
            <a:fillRect/>
          </a:stretch>
        </p:blipFill>
        <p:spPr>
          <a:xfrm>
            <a:off x="232621" y="3690114"/>
            <a:ext cx="2987283" cy="311783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0" name="Flowchart: Delay 29">
            <a:extLst>
              <a:ext uri="{FF2B5EF4-FFF2-40B4-BE49-F238E27FC236}">
                <a16:creationId xmlns:a16="http://schemas.microsoft.com/office/drawing/2014/main" id="{D42298FE-0012-4B17-B505-B00CE404AC24}"/>
              </a:ext>
            </a:extLst>
          </p:cNvPr>
          <p:cNvSpPr/>
          <p:nvPr/>
        </p:nvSpPr>
        <p:spPr>
          <a:xfrm>
            <a:off x="6180206" y="5856167"/>
            <a:ext cx="613111" cy="330241"/>
          </a:xfrm>
          <a:prstGeom prst="flowChartDelay">
            <a:avLst/>
          </a:prstGeom>
          <a:solidFill>
            <a:srgbClr val="336600"/>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200" dirty="0"/>
              <a:t>Gr. 3</a:t>
            </a:r>
          </a:p>
        </p:txBody>
      </p:sp>
      <p:sp>
        <p:nvSpPr>
          <p:cNvPr id="18" name="Flowchart: Delay 17">
            <a:extLst>
              <a:ext uri="{FF2B5EF4-FFF2-40B4-BE49-F238E27FC236}">
                <a16:creationId xmlns:a16="http://schemas.microsoft.com/office/drawing/2014/main" id="{8E85261B-EEE5-4818-B86C-3EB7392AB8EE}"/>
              </a:ext>
            </a:extLst>
          </p:cNvPr>
          <p:cNvSpPr/>
          <p:nvPr/>
        </p:nvSpPr>
        <p:spPr>
          <a:xfrm>
            <a:off x="70612" y="6381328"/>
            <a:ext cx="613111" cy="307058"/>
          </a:xfrm>
          <a:prstGeom prst="flowChartDelay">
            <a:avLst/>
          </a:prstGeom>
          <a:solidFill>
            <a:srgbClr val="336600"/>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200" dirty="0"/>
              <a:t>Gr. 1</a:t>
            </a:r>
          </a:p>
        </p:txBody>
      </p:sp>
      <p:sp>
        <p:nvSpPr>
          <p:cNvPr id="20" name="Flowchart: Delay 19">
            <a:extLst>
              <a:ext uri="{FF2B5EF4-FFF2-40B4-BE49-F238E27FC236}">
                <a16:creationId xmlns:a16="http://schemas.microsoft.com/office/drawing/2014/main" id="{3643E0F6-F5FD-43B8-A773-DF8243C3C7E7}"/>
              </a:ext>
            </a:extLst>
          </p:cNvPr>
          <p:cNvSpPr/>
          <p:nvPr/>
        </p:nvSpPr>
        <p:spPr>
          <a:xfrm>
            <a:off x="3352728" y="5661248"/>
            <a:ext cx="613111" cy="288032"/>
          </a:xfrm>
          <a:prstGeom prst="flowChartDelay">
            <a:avLst/>
          </a:prstGeom>
          <a:solidFill>
            <a:srgbClr val="336600"/>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200" dirty="0"/>
              <a:t>Gr. 2</a:t>
            </a:r>
          </a:p>
        </p:txBody>
      </p:sp>
      <p:pic>
        <p:nvPicPr>
          <p:cNvPr id="22" name="Picture 21">
            <a:extLst>
              <a:ext uri="{FF2B5EF4-FFF2-40B4-BE49-F238E27FC236}">
                <a16:creationId xmlns:a16="http://schemas.microsoft.com/office/drawing/2014/main" id="{2EB51DFC-A720-4F39-B0CE-F66ABB91012B}"/>
              </a:ext>
            </a:extLst>
          </p:cNvPr>
          <p:cNvPicPr>
            <a:picLocks noChangeAspect="1"/>
          </p:cNvPicPr>
          <p:nvPr/>
        </p:nvPicPr>
        <p:blipFill>
          <a:blip r:embed="rId9"/>
          <a:stretch>
            <a:fillRect/>
          </a:stretch>
        </p:blipFill>
        <p:spPr>
          <a:xfrm>
            <a:off x="3293129" y="10798"/>
            <a:ext cx="2827479" cy="3572767"/>
          </a:xfrm>
          <a:prstGeom prst="rect">
            <a:avLst/>
          </a:prstGeom>
          <a:scene3d>
            <a:camera prst="orthographicFront"/>
            <a:lightRig rig="threePt" dir="t"/>
          </a:scene3d>
          <a:sp3d>
            <a:bevelT/>
          </a:sp3d>
        </p:spPr>
      </p:pic>
      <p:sp>
        <p:nvSpPr>
          <p:cNvPr id="17" name="Flowchart: Delay 16">
            <a:extLst>
              <a:ext uri="{FF2B5EF4-FFF2-40B4-BE49-F238E27FC236}">
                <a16:creationId xmlns:a16="http://schemas.microsoft.com/office/drawing/2014/main" id="{6ABC118B-0A40-4092-A914-CF3FDB9B17E0}"/>
              </a:ext>
            </a:extLst>
          </p:cNvPr>
          <p:cNvSpPr/>
          <p:nvPr/>
        </p:nvSpPr>
        <p:spPr>
          <a:xfrm>
            <a:off x="3046173" y="10798"/>
            <a:ext cx="613111" cy="330241"/>
          </a:xfrm>
          <a:prstGeom prst="flowChartDelay">
            <a:avLst/>
          </a:prstGeom>
          <a:solidFill>
            <a:srgbClr val="336600"/>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200" dirty="0"/>
              <a:t>Gr. 1</a:t>
            </a:r>
          </a:p>
        </p:txBody>
      </p:sp>
      <p:sp>
        <p:nvSpPr>
          <p:cNvPr id="29" name="Flowchart: Delay 28">
            <a:extLst>
              <a:ext uri="{FF2B5EF4-FFF2-40B4-BE49-F238E27FC236}">
                <a16:creationId xmlns:a16="http://schemas.microsoft.com/office/drawing/2014/main" id="{0EC16F63-3D61-40CE-817C-5B1F7E5BDB69}"/>
              </a:ext>
            </a:extLst>
          </p:cNvPr>
          <p:cNvSpPr/>
          <p:nvPr/>
        </p:nvSpPr>
        <p:spPr>
          <a:xfrm>
            <a:off x="5978036" y="1118"/>
            <a:ext cx="613111" cy="330241"/>
          </a:xfrm>
          <a:prstGeom prst="flowChartDelay">
            <a:avLst/>
          </a:prstGeom>
          <a:solidFill>
            <a:srgbClr val="336600"/>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200" dirty="0"/>
              <a:t>Gr. 1</a:t>
            </a:r>
          </a:p>
        </p:txBody>
      </p:sp>
    </p:spTree>
    <p:extLst>
      <p:ext uri="{BB962C8B-B14F-4D97-AF65-F5344CB8AC3E}">
        <p14:creationId xmlns:p14="http://schemas.microsoft.com/office/powerpoint/2010/main" val="38219099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332656"/>
            <a:ext cx="5976664" cy="792088"/>
          </a:xfrm>
        </p:spPr>
        <p:txBody>
          <a:bodyPr>
            <a:normAutofit/>
          </a:bodyPr>
          <a:lstStyle/>
          <a:p>
            <a:pPr algn="l"/>
            <a:r>
              <a:rPr lang="en-US" sz="4000" b="1" dirty="0">
                <a:solidFill>
                  <a:schemeClr val="accent2">
                    <a:lumMod val="75000"/>
                  </a:schemeClr>
                </a:solidFill>
                <a:latin typeface="Arial Narrow" panose="020B0606020202030204" pitchFamily="34" charset="0"/>
                <a:cs typeface="Arial" pitchFamily="34" charset="0"/>
              </a:rPr>
              <a:t>THE PHASE OVERVIEW</a:t>
            </a:r>
          </a:p>
        </p:txBody>
      </p:sp>
      <p:sp>
        <p:nvSpPr>
          <p:cNvPr id="3" name="Content Placeholder 2"/>
          <p:cNvSpPr>
            <a:spLocks noGrp="1"/>
          </p:cNvSpPr>
          <p:nvPr>
            <p:ph idx="1"/>
          </p:nvPr>
        </p:nvSpPr>
        <p:spPr>
          <a:xfrm>
            <a:off x="149954" y="1412776"/>
            <a:ext cx="8964488" cy="4968552"/>
          </a:xfrm>
        </p:spPr>
        <p:txBody>
          <a:bodyPr>
            <a:normAutofit/>
          </a:bodyPr>
          <a:lstStyle/>
          <a:p>
            <a:pPr marL="0" indent="0" algn="just">
              <a:lnSpc>
                <a:spcPct val="110000"/>
              </a:lnSpc>
              <a:spcBef>
                <a:spcPts val="0"/>
              </a:spcBef>
              <a:buNone/>
            </a:pPr>
            <a:r>
              <a:rPr lang="en-US" dirty="0">
                <a:latin typeface="Arial Narrow" panose="020B0606020202030204" pitchFamily="34" charset="0"/>
                <a:cs typeface="Arial" panose="020B0604020202020204" pitchFamily="34" charset="0"/>
              </a:rPr>
              <a:t>The Content Overview shows the Grade R to 3 Content  Areas as follows:</a:t>
            </a:r>
          </a:p>
          <a:p>
            <a:pPr marL="0" indent="0" algn="just">
              <a:lnSpc>
                <a:spcPct val="110000"/>
              </a:lnSpc>
              <a:spcBef>
                <a:spcPts val="0"/>
              </a:spcBef>
              <a:buNone/>
            </a:pPr>
            <a:endParaRPr lang="en-US" dirty="0">
              <a:latin typeface="Arial Narrow" panose="020B0606020202030204" pitchFamily="34" charset="0"/>
              <a:cs typeface="Arial" panose="020B0604020202020204" pitchFamily="34" charset="0"/>
            </a:endParaRPr>
          </a:p>
          <a:p>
            <a:pPr algn="just">
              <a:lnSpc>
                <a:spcPct val="110000"/>
              </a:lnSpc>
              <a:spcBef>
                <a:spcPts val="0"/>
              </a:spcBef>
            </a:pPr>
            <a:r>
              <a:rPr lang="en-US" b="1" dirty="0">
                <a:solidFill>
                  <a:srgbClr val="003300"/>
                </a:solidFill>
                <a:latin typeface="Arial Narrow" panose="020B0606020202030204" pitchFamily="34" charset="0"/>
                <a:cs typeface="Arial" panose="020B0604020202020204" pitchFamily="34" charset="0"/>
              </a:rPr>
              <a:t>specification of concepts</a:t>
            </a:r>
            <a:r>
              <a:rPr lang="en-US" dirty="0">
                <a:solidFill>
                  <a:srgbClr val="003300"/>
                </a:solidFill>
                <a:latin typeface="Arial Narrow" panose="020B0606020202030204" pitchFamily="34" charset="0"/>
                <a:cs typeface="Arial" panose="020B0604020202020204" pitchFamily="34" charset="0"/>
              </a:rPr>
              <a:t> </a:t>
            </a:r>
            <a:r>
              <a:rPr lang="en-US" dirty="0">
                <a:latin typeface="Arial Narrow" panose="020B0606020202030204" pitchFamily="34" charset="0"/>
                <a:cs typeface="Arial" panose="020B0604020202020204" pitchFamily="34" charset="0"/>
              </a:rPr>
              <a:t>(skills and knowledge) </a:t>
            </a:r>
          </a:p>
          <a:p>
            <a:pPr algn="just">
              <a:lnSpc>
                <a:spcPct val="110000"/>
              </a:lnSpc>
              <a:spcBef>
                <a:spcPts val="0"/>
              </a:spcBef>
            </a:pPr>
            <a:r>
              <a:rPr lang="en-US" b="1" dirty="0">
                <a:solidFill>
                  <a:srgbClr val="003300"/>
                </a:solidFill>
                <a:latin typeface="Arial Narrow" panose="020B0606020202030204" pitchFamily="34" charset="0"/>
                <a:cs typeface="Arial" panose="020B0604020202020204" pitchFamily="34" charset="0"/>
              </a:rPr>
              <a:t>progression of concepts </a:t>
            </a:r>
            <a:r>
              <a:rPr lang="en-US" dirty="0">
                <a:latin typeface="Arial Narrow" panose="020B0606020202030204" pitchFamily="34" charset="0"/>
                <a:cs typeface="Arial" panose="020B0604020202020204" pitchFamily="34" charset="0"/>
              </a:rPr>
              <a:t>(skills and knowledge)</a:t>
            </a:r>
          </a:p>
          <a:p>
            <a:pPr>
              <a:lnSpc>
                <a:spcPct val="110000"/>
              </a:lnSpc>
              <a:spcBef>
                <a:spcPts val="0"/>
              </a:spcBef>
            </a:pPr>
            <a:r>
              <a:rPr lang="en-US" dirty="0">
                <a:latin typeface="Arial Narrow" panose="020B0606020202030204" pitchFamily="34" charset="0"/>
                <a:cs typeface="Arial" panose="020B0604020202020204" pitchFamily="34" charset="0"/>
              </a:rPr>
              <a:t>maps </a:t>
            </a:r>
            <a:r>
              <a:rPr lang="en-US" b="1" dirty="0">
                <a:solidFill>
                  <a:srgbClr val="003300"/>
                </a:solidFill>
                <a:latin typeface="Arial Narrow" panose="020B0606020202030204" pitchFamily="34" charset="0"/>
                <a:cs typeface="Arial" panose="020B0604020202020204" pitchFamily="34" charset="0"/>
              </a:rPr>
              <a:t>grade specific, concepts</a:t>
            </a:r>
            <a:r>
              <a:rPr lang="en-US" b="1" dirty="0">
                <a:solidFill>
                  <a:srgbClr val="00B050"/>
                </a:solidFill>
                <a:latin typeface="Arial Narrow" panose="020B0606020202030204" pitchFamily="34" charset="0"/>
                <a:cs typeface="Arial" panose="020B0604020202020204" pitchFamily="34" charset="0"/>
              </a:rPr>
              <a:t> </a:t>
            </a:r>
            <a:r>
              <a:rPr lang="en-US" dirty="0">
                <a:latin typeface="Arial Narrow" panose="020B0606020202030204" pitchFamily="34" charset="0"/>
                <a:cs typeface="Arial" panose="020B0604020202020204" pitchFamily="34" charset="0"/>
              </a:rPr>
              <a:t>(skills and knowledge) to be </a:t>
            </a:r>
            <a:r>
              <a:rPr lang="en-US" i="1" dirty="0">
                <a:latin typeface="Arial Narrow" panose="020B0606020202030204" pitchFamily="34" charset="0"/>
                <a:cs typeface="Arial" panose="020B0604020202020204" pitchFamily="34" charset="0"/>
              </a:rPr>
              <a:t>recovered and acquired </a:t>
            </a:r>
            <a:r>
              <a:rPr lang="en-US" dirty="0">
                <a:latin typeface="Arial Narrow" panose="020B0606020202030204" pitchFamily="34" charset="0"/>
                <a:cs typeface="Arial" panose="020B0604020202020204" pitchFamily="34" charset="0"/>
              </a:rPr>
              <a:t>in </a:t>
            </a:r>
            <a:r>
              <a:rPr lang="en-US" b="1" dirty="0">
                <a:latin typeface="Arial Narrow" panose="020B0606020202030204" pitchFamily="34" charset="0"/>
                <a:cs typeface="Arial" panose="020B0604020202020204" pitchFamily="34" charset="0"/>
              </a:rPr>
              <a:t>Grade R to 3.</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95B0BB4-7D9D-4837-AE81-134B2703CFFF}"/>
              </a:ext>
            </a:extLst>
          </p:cNvPr>
          <p:cNvPicPr>
            <a:picLocks noChangeAspect="1"/>
          </p:cNvPicPr>
          <p:nvPr/>
        </p:nvPicPr>
        <p:blipFill>
          <a:blip r:embed="rId2"/>
          <a:stretch>
            <a:fillRect/>
          </a:stretch>
        </p:blipFill>
        <p:spPr>
          <a:xfrm>
            <a:off x="0" y="44624"/>
            <a:ext cx="9180512" cy="6813376"/>
          </a:xfrm>
          <a:prstGeom prst="rect">
            <a:avLst/>
          </a:prstGeom>
        </p:spPr>
      </p:pic>
    </p:spTree>
    <p:extLst>
      <p:ext uri="{BB962C8B-B14F-4D97-AF65-F5344CB8AC3E}">
        <p14:creationId xmlns:p14="http://schemas.microsoft.com/office/powerpoint/2010/main" val="5644171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3F6CD-33D2-4066-9C67-563CC81E263A}"/>
              </a:ext>
            </a:extLst>
          </p:cNvPr>
          <p:cNvSpPr>
            <a:spLocks noGrp="1"/>
          </p:cNvSpPr>
          <p:nvPr>
            <p:ph type="title"/>
          </p:nvPr>
        </p:nvSpPr>
        <p:spPr>
          <a:xfrm>
            <a:off x="0" y="58327"/>
            <a:ext cx="8229600" cy="902520"/>
          </a:xfrm>
        </p:spPr>
        <p:txBody>
          <a:bodyPr>
            <a:normAutofit/>
          </a:bodyPr>
          <a:lstStyle/>
          <a:p>
            <a:pPr algn="l"/>
            <a:r>
              <a:rPr lang="en-US" sz="2800" b="1" dirty="0">
                <a:solidFill>
                  <a:schemeClr val="accent6">
                    <a:lumMod val="50000"/>
                  </a:schemeClr>
                </a:solidFill>
                <a:latin typeface="Arial Narrow" panose="020B0606020202030204" pitchFamily="34" charset="0"/>
              </a:rPr>
              <a:t>CAPS Pg. 17 </a:t>
            </a:r>
            <a:r>
              <a:rPr lang="en-US" sz="2400" b="1" i="1" dirty="0">
                <a:solidFill>
                  <a:schemeClr val="accent6">
                    <a:lumMod val="50000"/>
                  </a:schemeClr>
                </a:solidFill>
                <a:latin typeface="Arial Narrow" panose="020B0606020202030204" pitchFamily="34" charset="0"/>
              </a:rPr>
              <a:t>(answer to question on the chat)</a:t>
            </a:r>
          </a:p>
        </p:txBody>
      </p:sp>
      <p:sp>
        <p:nvSpPr>
          <p:cNvPr id="3" name="Content Placeholder 2">
            <a:extLst>
              <a:ext uri="{FF2B5EF4-FFF2-40B4-BE49-F238E27FC236}">
                <a16:creationId xmlns:a16="http://schemas.microsoft.com/office/drawing/2014/main" id="{DBC949DC-6B4A-42A9-B344-2A1665C513B2}"/>
              </a:ext>
            </a:extLst>
          </p:cNvPr>
          <p:cNvSpPr>
            <a:spLocks noGrp="1"/>
          </p:cNvSpPr>
          <p:nvPr>
            <p:ph idx="1"/>
          </p:nvPr>
        </p:nvSpPr>
        <p:spPr>
          <a:xfrm>
            <a:off x="0" y="692696"/>
            <a:ext cx="9144000" cy="4525963"/>
          </a:xfrm>
        </p:spPr>
        <p:txBody>
          <a:bodyPr>
            <a:noAutofit/>
          </a:bodyPr>
          <a:lstStyle/>
          <a:p>
            <a:pPr marL="0" indent="0">
              <a:buNone/>
            </a:pPr>
            <a:r>
              <a:rPr lang="en-US" sz="1400" b="1" dirty="0">
                <a:latin typeface="Arial Narrow" panose="020B0606020202030204" pitchFamily="34" charset="0"/>
              </a:rPr>
              <a:t>Mathematics in the Foundation Phase</a:t>
            </a:r>
          </a:p>
          <a:p>
            <a:pPr marL="0" indent="0" algn="l">
              <a:buNone/>
            </a:pPr>
            <a:r>
              <a:rPr lang="en-GB" sz="1400" b="0" i="0" u="none" strike="noStrike" baseline="0" dirty="0">
                <a:latin typeface="Arial Narrow" panose="020B0606020202030204" pitchFamily="34" charset="0"/>
              </a:rPr>
              <a:t>The amount of time spent on Mathematics has a </a:t>
            </a:r>
            <a:r>
              <a:rPr lang="en-GB" sz="1400" b="1" i="0" u="none" strike="noStrike" baseline="0" dirty="0">
                <a:solidFill>
                  <a:srgbClr val="003300"/>
                </a:solidFill>
                <a:latin typeface="Arial Narrow" panose="020B0606020202030204" pitchFamily="34" charset="0"/>
              </a:rPr>
              <a:t>decisive impact on learners’ development of mathematical concepts and skills</a:t>
            </a:r>
            <a:r>
              <a:rPr lang="en-GB" sz="1400" b="0" i="0" u="none" strike="noStrike" baseline="0" dirty="0">
                <a:latin typeface="Arial Narrow" panose="020B0606020202030204" pitchFamily="34" charset="0"/>
              </a:rPr>
              <a:t>. The activities learners engage in should, however, </a:t>
            </a:r>
            <a:r>
              <a:rPr lang="en-GB" sz="1400" b="1" i="0" u="none" strike="noStrike" baseline="0" dirty="0">
                <a:solidFill>
                  <a:srgbClr val="003300"/>
                </a:solidFill>
                <a:latin typeface="Arial Narrow" panose="020B0606020202030204" pitchFamily="34" charset="0"/>
              </a:rPr>
              <a:t>not be “keep busy” activities, but should be clearly focused </a:t>
            </a:r>
            <a:r>
              <a:rPr lang="en-GB" sz="1400" b="0" i="0" u="none" strike="noStrike" baseline="0" dirty="0">
                <a:latin typeface="Arial Narrow" panose="020B0606020202030204" pitchFamily="34" charset="0"/>
              </a:rPr>
              <a:t>on the mathematics as outlined in the curriculum. </a:t>
            </a:r>
            <a:r>
              <a:rPr lang="en-US" sz="1400" dirty="0">
                <a:latin typeface="Arial Narrow" panose="020B0606020202030204" pitchFamily="34" charset="0"/>
              </a:rPr>
              <a:t>It is important for </a:t>
            </a:r>
            <a:r>
              <a:rPr lang="en-US" sz="1400" b="1" dirty="0">
                <a:solidFill>
                  <a:srgbClr val="003300"/>
                </a:solidFill>
                <a:latin typeface="Arial Narrow" panose="020B0606020202030204" pitchFamily="34" charset="0"/>
              </a:rPr>
              <a:t>learners who experience barriers to learning Mathematics to be exposed to activity-based learning.</a:t>
            </a:r>
          </a:p>
          <a:p>
            <a:pPr marL="0" indent="0" algn="l">
              <a:buNone/>
            </a:pPr>
            <a:r>
              <a:rPr lang="en-US" sz="800" dirty="0">
                <a:latin typeface="Arial Narrow" panose="020B0606020202030204" pitchFamily="34" charset="0"/>
              </a:rPr>
              <a:t/>
            </a:r>
            <a:br>
              <a:rPr lang="en-US" sz="800" dirty="0">
                <a:latin typeface="Arial Narrow" panose="020B0606020202030204" pitchFamily="34" charset="0"/>
              </a:rPr>
            </a:br>
            <a:r>
              <a:rPr lang="en-US" sz="1400" b="1" dirty="0">
                <a:solidFill>
                  <a:srgbClr val="003300"/>
                </a:solidFill>
                <a:latin typeface="Arial Narrow" panose="020B0606020202030204" pitchFamily="34" charset="0"/>
              </a:rPr>
              <a:t>Practical examples </a:t>
            </a:r>
            <a:r>
              <a:rPr lang="en-US" sz="1400" dirty="0">
                <a:latin typeface="Arial Narrow" panose="020B0606020202030204" pitchFamily="34" charset="0"/>
              </a:rPr>
              <a:t>using concrete objects together with practical activities should be used for a longer time than with other learners, as moving to abstract work too soon may lead </a:t>
            </a:r>
            <a:r>
              <a:rPr lang="en-GB" sz="1400" b="0" i="0" u="none" strike="noStrike" baseline="0" dirty="0">
                <a:latin typeface="Arial Narrow" panose="020B0606020202030204" pitchFamily="34" charset="0"/>
              </a:rPr>
              <a:t>Teachers should take care not to underestimate the slower learners; they should also be stretched. It is easier to match the difficulty level of the work to the learners if the group the teacher is working with is of approximately equal ability. However, mixed ability groups can work well for construction, measurement and patterning or sorting </a:t>
            </a:r>
            <a:r>
              <a:rPr lang="en-ZA" sz="1400" b="0" i="0" u="none" strike="noStrike" baseline="0" dirty="0">
                <a:latin typeface="Arial Narrow" panose="020B0606020202030204" pitchFamily="34" charset="0"/>
              </a:rPr>
              <a:t>activities, or for games.</a:t>
            </a:r>
          </a:p>
          <a:p>
            <a:pPr marL="0" indent="0" algn="l">
              <a:spcBef>
                <a:spcPts val="0"/>
              </a:spcBef>
              <a:buNone/>
            </a:pPr>
            <a:r>
              <a:rPr lang="en-GB" sz="1400" b="1" i="1" u="none" strike="noStrike" baseline="0" dirty="0">
                <a:solidFill>
                  <a:srgbClr val="003300"/>
                </a:solidFill>
                <a:latin typeface="Arial Narrow" panose="020B0606020202030204" pitchFamily="34" charset="0"/>
              </a:rPr>
              <a:t>Independent activities</a:t>
            </a:r>
            <a:r>
              <a:rPr lang="en-GB" sz="1400" b="0" i="0" u="none" strike="noStrike" baseline="0" dirty="0">
                <a:latin typeface="Arial Narrow" panose="020B0606020202030204" pitchFamily="34" charset="0"/>
              </a:rPr>
              <a:t>: must be purposefully engaging in a variety of mathematical activities that focus on reinforcing and consolidating concepts and skills that have already been taught during small group focused lessons. These independent activities should be differentiated to cater for different ability levels. Independent activities may include:</a:t>
            </a:r>
          </a:p>
          <a:p>
            <a:pPr>
              <a:spcBef>
                <a:spcPts val="0"/>
              </a:spcBef>
            </a:pPr>
            <a:r>
              <a:rPr lang="en-ZA" sz="1400" b="0" i="0" u="none" strike="noStrike" baseline="0" dirty="0">
                <a:latin typeface="Arial Narrow" panose="020B0606020202030204" pitchFamily="34" charset="0"/>
              </a:rPr>
              <a:t>workbook activities;</a:t>
            </a:r>
          </a:p>
          <a:p>
            <a:r>
              <a:rPr lang="en-GB" sz="1400" b="0" i="0" u="none" strike="noStrike" baseline="0" dirty="0">
                <a:latin typeface="Arial Narrow" panose="020B0606020202030204" pitchFamily="34" charset="0"/>
              </a:rPr>
              <a:t>graded worksheets/work cards for counting, manipulating numbers, simple problems in context (word </a:t>
            </a:r>
            <a:r>
              <a:rPr lang="en-ZA" sz="1400" b="0" i="0" u="none" strike="noStrike" baseline="0" dirty="0">
                <a:latin typeface="Arial Narrow" panose="020B0606020202030204" pitchFamily="34" charset="0"/>
              </a:rPr>
              <a:t>problems), etc.;</a:t>
            </a:r>
          </a:p>
          <a:p>
            <a:r>
              <a:rPr lang="en-GB" sz="1400" b="0" i="0" u="none" strike="noStrike" baseline="0" dirty="0">
                <a:latin typeface="Arial Narrow" panose="020B0606020202030204" pitchFamily="34" charset="0"/>
              </a:rPr>
              <a:t>mathematics games like Ludo, dominoes, jigsaw puzzles; and</a:t>
            </a:r>
          </a:p>
          <a:p>
            <a:r>
              <a:rPr lang="en-GB" sz="1400" b="0" i="0" u="none" strike="noStrike" baseline="0" dirty="0">
                <a:latin typeface="Arial Narrow" panose="020B0606020202030204" pitchFamily="34" charset="0"/>
              </a:rPr>
              <a:t>tasks that involve construction, sorting, patterning or measurement.</a:t>
            </a:r>
          </a:p>
          <a:p>
            <a:pPr marL="0" indent="0" algn="l">
              <a:buNone/>
            </a:pPr>
            <a:r>
              <a:rPr lang="en-GB" sz="1400" b="0" i="0" u="none" strike="noStrike" baseline="0" dirty="0">
                <a:latin typeface="Arial Narrow" panose="020B0606020202030204" pitchFamily="34" charset="0"/>
              </a:rPr>
              <a:t>The Mathematics period should also provide for supporting learners experiencing barriers to learning, enrichment </a:t>
            </a:r>
            <a:r>
              <a:rPr lang="en-ZA" sz="1400" b="0" i="0" u="none" strike="noStrike" baseline="0" dirty="0">
                <a:latin typeface="Arial Narrow" panose="020B0606020202030204" pitchFamily="34" charset="0"/>
              </a:rPr>
              <a:t>activities for high flyers, assessment activities, etc. </a:t>
            </a:r>
            <a:r>
              <a:rPr lang="en-GB" sz="1400" b="0" i="0" u="none" strike="noStrike" baseline="0" dirty="0">
                <a:latin typeface="Arial Narrow" panose="020B0606020202030204" pitchFamily="34" charset="0"/>
              </a:rPr>
              <a:t>Both independent and small group focused lesson </a:t>
            </a:r>
            <a:r>
              <a:rPr lang="en-GB" sz="1400" b="1" i="0" u="none" strike="noStrike" baseline="0" dirty="0">
                <a:solidFill>
                  <a:srgbClr val="003300"/>
                </a:solidFill>
                <a:latin typeface="Arial Narrow" panose="020B0606020202030204" pitchFamily="34" charset="0"/>
              </a:rPr>
              <a:t>activities must be observed (practical, oral), marked and overseen (written recording) by the teacher as part of her informal and formal assessment activities</a:t>
            </a:r>
            <a:r>
              <a:rPr lang="en-GB" sz="1400" b="0" i="0" u="none" strike="noStrike" baseline="0" dirty="0">
                <a:latin typeface="Arial Narrow" panose="020B0606020202030204" pitchFamily="34" charset="0"/>
              </a:rPr>
              <a:t>. </a:t>
            </a:r>
          </a:p>
          <a:p>
            <a:pPr marL="0" indent="0" algn="l">
              <a:buNone/>
            </a:pPr>
            <a:endParaRPr lang="en-GB" sz="800" b="0" i="0" u="none" strike="noStrike" baseline="0" dirty="0">
              <a:latin typeface="Arial Narrow" panose="020B0606020202030204" pitchFamily="34" charset="0"/>
            </a:endParaRPr>
          </a:p>
          <a:p>
            <a:pPr marL="0" indent="0" algn="l">
              <a:buNone/>
            </a:pPr>
            <a:r>
              <a:rPr lang="en-GB" sz="1400" b="0" i="0" u="none" strike="noStrike" baseline="0" dirty="0">
                <a:latin typeface="Arial Narrow" panose="020B0606020202030204" pitchFamily="34" charset="0"/>
              </a:rPr>
              <a:t>Close tracking of </a:t>
            </a:r>
            <a:r>
              <a:rPr lang="en-GB" sz="1400" b="1" i="0" u="none" strike="noStrike" baseline="0" dirty="0">
                <a:solidFill>
                  <a:srgbClr val="003300"/>
                </a:solidFill>
                <a:latin typeface="Arial Narrow" panose="020B0606020202030204" pitchFamily="34" charset="0"/>
              </a:rPr>
              <a:t>learners’ responses (verbal, oral, practical, written recording) in learning and teaching situations enables the teacher to do continuous assessment, monitor learners’ progress and plan support accordingly</a:t>
            </a:r>
            <a:r>
              <a:rPr lang="en-GB" sz="1400" b="0" i="0" u="none" strike="noStrike" baseline="0" dirty="0">
                <a:latin typeface="Arial Narrow" panose="020B0606020202030204" pitchFamily="34" charset="0"/>
              </a:rPr>
              <a:t> for learners experiencing barriers to learning.</a:t>
            </a:r>
            <a:endParaRPr lang="en-US" sz="1400" dirty="0">
              <a:latin typeface="Arial Narrow" panose="020B0606020202030204" pitchFamily="34" charset="0"/>
            </a:endParaRPr>
          </a:p>
        </p:txBody>
      </p:sp>
      <p:pic>
        <p:nvPicPr>
          <p:cNvPr id="4" name="Picture 3">
            <a:extLst>
              <a:ext uri="{FF2B5EF4-FFF2-40B4-BE49-F238E27FC236}">
                <a16:creationId xmlns:a16="http://schemas.microsoft.com/office/drawing/2014/main" id="{3F9C6858-4BDF-47BF-967D-468E5E6863F4}"/>
              </a:ext>
            </a:extLst>
          </p:cNvPr>
          <p:cNvPicPr>
            <a:picLocks noChangeAspect="1"/>
          </p:cNvPicPr>
          <p:nvPr/>
        </p:nvPicPr>
        <p:blipFill>
          <a:blip r:embed="rId2"/>
          <a:stretch>
            <a:fillRect/>
          </a:stretch>
        </p:blipFill>
        <p:spPr>
          <a:xfrm>
            <a:off x="5747194" y="0"/>
            <a:ext cx="3396806" cy="1019175"/>
          </a:xfrm>
          <a:prstGeom prst="rect">
            <a:avLst/>
          </a:prstGeom>
        </p:spPr>
      </p:pic>
    </p:spTree>
    <p:extLst>
      <p:ext uri="{BB962C8B-B14F-4D97-AF65-F5344CB8AC3E}">
        <p14:creationId xmlns:p14="http://schemas.microsoft.com/office/powerpoint/2010/main" val="648949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3039F04B-2853-4473-816B-E709BA5014A7}"/>
              </a:ext>
            </a:extLst>
          </p:cNvPr>
          <p:cNvSpPr>
            <a:spLocks noGrp="1"/>
          </p:cNvSpPr>
          <p:nvPr>
            <p:ph type="title"/>
          </p:nvPr>
        </p:nvSpPr>
        <p:spPr>
          <a:xfrm>
            <a:off x="0" y="404664"/>
            <a:ext cx="8712968" cy="792088"/>
          </a:xfrm>
        </p:spPr>
        <p:txBody>
          <a:bodyPr>
            <a:noAutofit/>
          </a:bodyPr>
          <a:lstStyle/>
          <a:p>
            <a:pPr algn="l"/>
            <a:r>
              <a:rPr lang="en-US" sz="4000" b="1" dirty="0">
                <a:solidFill>
                  <a:schemeClr val="accent2">
                    <a:lumMod val="75000"/>
                  </a:schemeClr>
                </a:solidFill>
                <a:latin typeface="Arial Narrow" panose="020B0606020202030204" pitchFamily="34" charset="0"/>
                <a:cs typeface="Arial" panose="020B0604020202020204" pitchFamily="34" charset="0"/>
              </a:rPr>
              <a:t>DIAGNOSTIC ASSESSMENT: GRADE R -3</a:t>
            </a:r>
            <a:endParaRPr lang="en-ZA" sz="4000" b="1" dirty="0">
              <a:solidFill>
                <a:schemeClr val="accent2">
                  <a:lumMod val="75000"/>
                </a:schemeClr>
              </a:solidFill>
              <a:latin typeface="Arial Narrow" panose="020B0606020202030204" pitchFamily="34" charset="0"/>
              <a:cs typeface="Arial" panose="020B0604020202020204" pitchFamily="34" charset="0"/>
            </a:endParaRPr>
          </a:p>
        </p:txBody>
      </p:sp>
      <p:sp>
        <p:nvSpPr>
          <p:cNvPr id="5" name="TextBox 4">
            <a:extLst>
              <a:ext uri="{FF2B5EF4-FFF2-40B4-BE49-F238E27FC236}">
                <a16:creationId xmlns:a16="http://schemas.microsoft.com/office/drawing/2014/main" id="{2DBB3416-6EAD-44C0-8762-4BCD17D966A3}"/>
              </a:ext>
            </a:extLst>
          </p:cNvPr>
          <p:cNvSpPr txBox="1"/>
          <p:nvPr/>
        </p:nvSpPr>
        <p:spPr>
          <a:xfrm>
            <a:off x="94177" y="1124744"/>
            <a:ext cx="9049823" cy="5262979"/>
          </a:xfrm>
          <a:prstGeom prst="rect">
            <a:avLst/>
          </a:prstGeom>
          <a:noFill/>
        </p:spPr>
        <p:txBody>
          <a:bodyPr wrap="square">
            <a:spAutoFit/>
          </a:bodyPr>
          <a:lstStyle/>
          <a:p>
            <a:r>
              <a:rPr lang="en-GB" sz="1600" b="1" dirty="0">
                <a:solidFill>
                  <a:srgbClr val="003300"/>
                </a:solidFill>
              </a:rPr>
              <a:t>Assessment for learning </a:t>
            </a:r>
            <a:r>
              <a:rPr lang="en-GB" sz="1600" dirty="0"/>
              <a:t>is the </a:t>
            </a:r>
            <a:r>
              <a:rPr lang="en-GB" sz="1600" b="1" dirty="0">
                <a:solidFill>
                  <a:srgbClr val="003300"/>
                </a:solidFill>
              </a:rPr>
              <a:t>process of gathering information</a:t>
            </a:r>
            <a:r>
              <a:rPr lang="en-GB" sz="1600" b="1" dirty="0">
                <a:solidFill>
                  <a:srgbClr val="00B050"/>
                </a:solidFill>
              </a:rPr>
              <a:t> </a:t>
            </a:r>
            <a:r>
              <a:rPr lang="en-GB" sz="1600" dirty="0"/>
              <a:t>about </a:t>
            </a:r>
            <a:r>
              <a:rPr lang="en-GB" sz="1600" b="1" dirty="0">
                <a:solidFill>
                  <a:srgbClr val="003300"/>
                </a:solidFill>
              </a:rPr>
              <a:t>a learner’s learning </a:t>
            </a:r>
            <a:r>
              <a:rPr lang="en-GB" sz="1600" dirty="0"/>
              <a:t>from:</a:t>
            </a:r>
          </a:p>
          <a:p>
            <a:pPr marL="285750" indent="-285750">
              <a:buFont typeface="Arial" panose="020B0604020202020204" pitchFamily="34" charset="0"/>
              <a:buChar char="•"/>
            </a:pPr>
            <a:r>
              <a:rPr lang="en-GB" sz="1600" i="1" dirty="0"/>
              <a:t>a variety of sources, </a:t>
            </a:r>
          </a:p>
          <a:p>
            <a:pPr marL="285750" indent="-285750">
              <a:buFont typeface="Arial" panose="020B0604020202020204" pitchFamily="34" charset="0"/>
              <a:buChar char="•"/>
            </a:pPr>
            <a:r>
              <a:rPr lang="en-GB" sz="1600" i="1" dirty="0"/>
              <a:t>using a variety of approaches, </a:t>
            </a:r>
            <a:r>
              <a:rPr lang="en-GB" sz="1600" dirty="0"/>
              <a:t>or</a:t>
            </a:r>
          </a:p>
          <a:p>
            <a:pPr marL="285750" indent="-285750">
              <a:buFont typeface="Arial" panose="020B0604020202020204" pitchFamily="34" charset="0"/>
              <a:buChar char="•"/>
            </a:pPr>
            <a:r>
              <a:rPr lang="en-GB" sz="1600" i="1" dirty="0"/>
              <a:t>‘assessment tools’,</a:t>
            </a:r>
            <a:r>
              <a:rPr lang="en-GB" sz="1600" dirty="0"/>
              <a:t> and</a:t>
            </a:r>
          </a:p>
          <a:p>
            <a:endParaRPr lang="en-GB" sz="1000" dirty="0"/>
          </a:p>
          <a:p>
            <a:r>
              <a:rPr lang="en-GB" sz="1600" b="1" dirty="0">
                <a:solidFill>
                  <a:srgbClr val="003300"/>
                </a:solidFill>
              </a:rPr>
              <a:t>Interpreting that evidence</a:t>
            </a:r>
            <a:r>
              <a:rPr lang="en-GB" sz="1600" b="1" dirty="0">
                <a:solidFill>
                  <a:srgbClr val="00B050"/>
                </a:solidFill>
              </a:rPr>
              <a:t> </a:t>
            </a:r>
            <a:r>
              <a:rPr lang="en-GB" sz="1600" dirty="0"/>
              <a:t>to enable both the teacher and the learner to determine:</a:t>
            </a:r>
          </a:p>
          <a:p>
            <a:pPr marL="285750" indent="-285750">
              <a:buFont typeface="Arial" panose="020B0604020202020204" pitchFamily="34" charset="0"/>
              <a:buChar char="•"/>
            </a:pPr>
            <a:r>
              <a:rPr lang="en-GB" sz="1600" dirty="0"/>
              <a:t> where the learner is in his or her learning; </a:t>
            </a:r>
          </a:p>
          <a:p>
            <a:pPr marL="285750" indent="-285750">
              <a:buFont typeface="Arial" panose="020B0604020202020204" pitchFamily="34" charset="0"/>
              <a:buChar char="•"/>
            </a:pPr>
            <a:r>
              <a:rPr lang="en-GB" sz="1600" dirty="0"/>
              <a:t>where the learner needs to go; and</a:t>
            </a:r>
          </a:p>
          <a:p>
            <a:pPr marL="285750" indent="-285750">
              <a:buFont typeface="Arial" panose="020B0604020202020204" pitchFamily="34" charset="0"/>
              <a:buChar char="•"/>
            </a:pPr>
            <a:r>
              <a:rPr lang="en-GB" sz="1600" dirty="0"/>
              <a:t> how best to get there</a:t>
            </a:r>
          </a:p>
          <a:p>
            <a:r>
              <a:rPr lang="en-GB" sz="1600" dirty="0"/>
              <a:t> </a:t>
            </a:r>
          </a:p>
          <a:p>
            <a:r>
              <a:rPr lang="en-GB" sz="1600" dirty="0"/>
              <a:t>Teachers can </a:t>
            </a:r>
            <a:r>
              <a:rPr lang="en-GB" sz="1600" b="1" dirty="0">
                <a:solidFill>
                  <a:srgbClr val="003300"/>
                </a:solidFill>
              </a:rPr>
              <a:t>adjust instructional strategies, resources, and environments effectively </a:t>
            </a:r>
            <a:r>
              <a:rPr lang="en-GB" sz="1600" dirty="0"/>
              <a:t>to help all learners achieve grade specific outcomes only if they have accurate and reliable information about what their learners know and are able to do at a given time.</a:t>
            </a:r>
          </a:p>
          <a:p>
            <a:r>
              <a:rPr lang="en-GB" sz="1600" dirty="0"/>
              <a:t> </a:t>
            </a:r>
          </a:p>
          <a:p>
            <a:r>
              <a:rPr lang="en-GB" sz="1600" dirty="0"/>
              <a:t>When findings of assessment results are used to improve classroom practice, learner performance in general can improve. </a:t>
            </a:r>
          </a:p>
          <a:p>
            <a:endParaRPr lang="en-GB" sz="1000" dirty="0"/>
          </a:p>
          <a:p>
            <a:r>
              <a:rPr lang="en-GB" sz="1600" dirty="0"/>
              <a:t>The </a:t>
            </a:r>
            <a:r>
              <a:rPr lang="en-GB" sz="1600" b="1" dirty="0">
                <a:solidFill>
                  <a:srgbClr val="003300"/>
                </a:solidFill>
              </a:rPr>
              <a:t>diagnostic assessment tests/questions </a:t>
            </a:r>
            <a:r>
              <a:rPr lang="en-GB" sz="1600" dirty="0"/>
              <a:t>are designed to fulfil </a:t>
            </a:r>
            <a:r>
              <a:rPr lang="en-GB" sz="1600" b="1" dirty="0">
                <a:solidFill>
                  <a:srgbClr val="003300"/>
                </a:solidFill>
              </a:rPr>
              <a:t>three purposes </a:t>
            </a:r>
            <a:r>
              <a:rPr lang="en-GB" sz="1600" dirty="0"/>
              <a:t>of assessment: namely to, </a:t>
            </a:r>
          </a:p>
          <a:p>
            <a:pPr marL="285750" indent="-285750">
              <a:buFont typeface="Arial" panose="020B0604020202020204" pitchFamily="34" charset="0"/>
              <a:buChar char="•"/>
            </a:pPr>
            <a:r>
              <a:rPr lang="en-GB" sz="1600" dirty="0"/>
              <a:t> </a:t>
            </a:r>
            <a:r>
              <a:rPr lang="en-GB" sz="1600" b="1" i="1" dirty="0">
                <a:solidFill>
                  <a:srgbClr val="003300"/>
                </a:solidFill>
              </a:rPr>
              <a:t>reveal the misconceptions</a:t>
            </a:r>
            <a:r>
              <a:rPr lang="en-GB" sz="1600" b="1" i="1" dirty="0"/>
              <a:t> </a:t>
            </a:r>
            <a:r>
              <a:rPr lang="en-GB" sz="1600" i="1" dirty="0"/>
              <a:t>learners bring as prior knowledge to a class;</a:t>
            </a:r>
          </a:p>
          <a:p>
            <a:pPr marL="285750" indent="-285750">
              <a:buFont typeface="Arial" panose="020B0604020202020204" pitchFamily="34" charset="0"/>
              <a:buChar char="•"/>
            </a:pPr>
            <a:r>
              <a:rPr lang="en-GB" sz="1600" i="1" dirty="0"/>
              <a:t> </a:t>
            </a:r>
            <a:r>
              <a:rPr lang="en-GB" sz="1600" b="1" i="1" dirty="0">
                <a:solidFill>
                  <a:srgbClr val="003300"/>
                </a:solidFill>
              </a:rPr>
              <a:t>measure the conceptual gains</a:t>
            </a:r>
            <a:r>
              <a:rPr lang="en-GB" sz="1600" i="1" dirty="0">
                <a:solidFill>
                  <a:srgbClr val="003300"/>
                </a:solidFill>
              </a:rPr>
              <a:t> </a:t>
            </a:r>
            <a:r>
              <a:rPr lang="en-GB" sz="1600" i="1" dirty="0"/>
              <a:t>of a class as a whole; and</a:t>
            </a:r>
          </a:p>
          <a:p>
            <a:pPr marL="285750" indent="-285750">
              <a:buFont typeface="Arial" panose="020B0604020202020204" pitchFamily="34" charset="0"/>
              <a:buChar char="•"/>
            </a:pPr>
            <a:r>
              <a:rPr lang="en-GB" sz="1600" b="1" i="1" dirty="0">
                <a:solidFill>
                  <a:srgbClr val="003300"/>
                </a:solidFill>
              </a:rPr>
              <a:t> identify concepts that are weak areas of understanding</a:t>
            </a:r>
            <a:r>
              <a:rPr lang="en-GB" sz="1600" i="1" dirty="0">
                <a:solidFill>
                  <a:srgbClr val="003300"/>
                </a:solidFill>
              </a:rPr>
              <a:t> </a:t>
            </a:r>
            <a:r>
              <a:rPr lang="en-GB" sz="1600" i="1" dirty="0"/>
              <a:t>for the individual learner or as a class/grade. </a:t>
            </a:r>
            <a:endParaRPr lang="en-ZA" sz="1600" i="1" dirty="0"/>
          </a:p>
        </p:txBody>
      </p:sp>
    </p:spTree>
    <p:extLst>
      <p:ext uri="{BB962C8B-B14F-4D97-AF65-F5344CB8AC3E}">
        <p14:creationId xmlns:p14="http://schemas.microsoft.com/office/powerpoint/2010/main" val="5629764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50862968-649D-4031-A172-D8E9FDA6147D}"/>
              </a:ext>
            </a:extLst>
          </p:cNvPr>
          <p:cNvSpPr>
            <a:spLocks noGrp="1"/>
          </p:cNvSpPr>
          <p:nvPr>
            <p:ph type="title"/>
          </p:nvPr>
        </p:nvSpPr>
        <p:spPr>
          <a:xfrm>
            <a:off x="-108520" y="-41537"/>
            <a:ext cx="8229600" cy="871897"/>
          </a:xfrm>
        </p:spPr>
        <p:txBody>
          <a:bodyPr>
            <a:normAutofit fontScale="90000"/>
          </a:bodyPr>
          <a:lstStyle/>
          <a:p>
            <a:pPr algn="l"/>
            <a:r>
              <a:rPr lang="en-US" b="1" dirty="0">
                <a:solidFill>
                  <a:schemeClr val="accent6">
                    <a:lumMod val="50000"/>
                  </a:schemeClr>
                </a:solidFill>
                <a:latin typeface="Arial Narrow" panose="020B0606020202030204" pitchFamily="34" charset="0"/>
              </a:rPr>
              <a:t>DIAGNOSTIC ASSESSMENT GR. R &amp; 1</a:t>
            </a:r>
          </a:p>
        </p:txBody>
      </p:sp>
      <p:sp>
        <p:nvSpPr>
          <p:cNvPr id="2" name="Rectangle 2">
            <a:extLst>
              <a:ext uri="{FF2B5EF4-FFF2-40B4-BE49-F238E27FC236}">
                <a16:creationId xmlns:a16="http://schemas.microsoft.com/office/drawing/2014/main" id="{41992FE2-6152-404A-AE7C-1C4D85A11DCA}"/>
              </a:ext>
            </a:extLst>
          </p:cNvPr>
          <p:cNvSpPr>
            <a:spLocks noChangeArrowheads="1"/>
          </p:cNvSpPr>
          <p:nvPr/>
        </p:nvSpPr>
        <p:spPr bwMode="auto">
          <a:xfrm>
            <a:off x="-612576" y="2411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ZA"/>
          </a:p>
        </p:txBody>
      </p:sp>
      <p:sp>
        <p:nvSpPr>
          <p:cNvPr id="3" name="Rounded Rectangle 7">
            <a:extLst>
              <a:ext uri="{FF2B5EF4-FFF2-40B4-BE49-F238E27FC236}">
                <a16:creationId xmlns:a16="http://schemas.microsoft.com/office/drawing/2014/main" id="{98E8E566-90E2-4AD2-AE90-29145C55E94C}"/>
              </a:ext>
            </a:extLst>
          </p:cNvPr>
          <p:cNvSpPr>
            <a:spLocks noChangeArrowheads="1"/>
          </p:cNvSpPr>
          <p:nvPr/>
        </p:nvSpPr>
        <p:spPr bwMode="auto">
          <a:xfrm>
            <a:off x="35496" y="692696"/>
            <a:ext cx="3479577" cy="720078"/>
          </a:xfrm>
          <a:prstGeom prst="roundRect">
            <a:avLst>
              <a:gd name="adj" fmla="val 16667"/>
            </a:avLst>
          </a:prstGeom>
          <a:gradFill rotWithShape="0">
            <a:gsLst>
              <a:gs pos="0">
                <a:srgbClr val="FFFFFF"/>
              </a:gs>
              <a:gs pos="100000">
                <a:srgbClr val="F7CAAC"/>
              </a:gs>
            </a:gsLst>
            <a:lin ang="5400000" scaled="1"/>
          </a:gradFill>
          <a:ln w="28575">
            <a:solidFill>
              <a:srgbClr val="ED7D31"/>
            </a:solidFill>
            <a:round/>
            <a:headEnd/>
            <a:tailEnd/>
          </a:ln>
          <a:effectLst>
            <a:outerShdw dist="28398" dir="3806097" algn="ctr" rotWithShape="0">
              <a:srgbClr val="823B0B">
                <a:alpha val="50000"/>
              </a:srgbClr>
            </a:outerShdw>
          </a:effectLst>
        </p:spPr>
        <p:txBody>
          <a:bodyPr vert="horz" wrap="square" lIns="0" tIns="108000" rIns="0" bIns="10800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rgbClr val="000000"/>
                </a:solidFill>
                <a:effectLst/>
                <a:latin typeface="AbcPrint" panose="00000400000000000000" pitchFamily="2" charset="0"/>
                <a:ea typeface="Times New Roman" panose="02020603050405020304" pitchFamily="18" charset="0"/>
                <a:cs typeface="Arial" panose="020B0604020202020204" pitchFamily="34" charset="0"/>
              </a:rPr>
              <a:t>EXEMPLAR </a:t>
            </a:r>
            <a:endParaRPr kumimoji="0" lang="en-US" altLang="en-US" sz="1200" b="0" i="0" u="none" strike="noStrike" cap="none" normalizeH="0" baseline="0" dirty="0">
              <a:ln>
                <a:noFill/>
              </a:ln>
              <a:solidFill>
                <a:schemeClr val="tx1"/>
              </a:solidFill>
              <a:effectLst/>
              <a:latin typeface="AbcPrint" panose="00000400000000000000" pitchFamily="2"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rgbClr val="000000"/>
                </a:solidFill>
                <a:effectLst/>
                <a:latin typeface="AbcPrint" panose="00000400000000000000" pitchFamily="2" charset="0"/>
                <a:ea typeface="Times New Roman" panose="02020603050405020304" pitchFamily="18" charset="0"/>
                <a:cs typeface="Arial" panose="020B0604020202020204" pitchFamily="34" charset="0"/>
              </a:rPr>
              <a:t>GRADE R: MATHEMATICS</a:t>
            </a:r>
            <a:endParaRPr kumimoji="0" lang="en-US" altLang="en-US" sz="1200" b="0" i="0" u="none" strike="noStrike" cap="none" normalizeH="0" baseline="0" dirty="0">
              <a:ln>
                <a:noFill/>
              </a:ln>
              <a:solidFill>
                <a:schemeClr val="tx1"/>
              </a:solidFill>
              <a:effectLst/>
              <a:latin typeface="AbcPrint" panose="00000400000000000000" pitchFamily="2"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rgbClr val="000000"/>
                </a:solidFill>
                <a:effectLst/>
                <a:latin typeface="AbcPrint" panose="00000400000000000000" pitchFamily="2" charset="0"/>
                <a:ea typeface="Times New Roman" panose="02020603050405020304" pitchFamily="18" charset="0"/>
                <a:cs typeface="Arial" panose="020B0604020202020204" pitchFamily="34" charset="0"/>
              </a:rPr>
              <a:t>DIAGNOSTIC ASSESSMENT</a:t>
            </a:r>
            <a:endParaRPr kumimoji="0" lang="en-US" altLang="en-US" sz="1200" b="0" i="0" u="none" strike="noStrike" cap="none" normalizeH="0" baseline="0" dirty="0">
              <a:ln>
                <a:noFill/>
              </a:ln>
              <a:solidFill>
                <a:schemeClr val="tx1"/>
              </a:solidFill>
              <a:effectLst/>
              <a:latin typeface="AbcPrint" panose="00000400000000000000"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aphicFrame>
        <p:nvGraphicFramePr>
          <p:cNvPr id="4" name="Table 3">
            <a:extLst>
              <a:ext uri="{FF2B5EF4-FFF2-40B4-BE49-F238E27FC236}">
                <a16:creationId xmlns:a16="http://schemas.microsoft.com/office/drawing/2014/main" id="{81DABF7B-BFA1-469B-8436-66446C73986B}"/>
              </a:ext>
            </a:extLst>
          </p:cNvPr>
          <p:cNvGraphicFramePr>
            <a:graphicFrameLocks noGrp="1"/>
          </p:cNvGraphicFramePr>
          <p:nvPr>
            <p:extLst>
              <p:ext uri="{D42A27DB-BD31-4B8C-83A1-F6EECF244321}">
                <p14:modId xmlns:p14="http://schemas.microsoft.com/office/powerpoint/2010/main" val="1707008443"/>
              </p:ext>
            </p:extLst>
          </p:nvPr>
        </p:nvGraphicFramePr>
        <p:xfrm>
          <a:off x="7513" y="1484784"/>
          <a:ext cx="4087938" cy="1143001"/>
        </p:xfrm>
        <a:graphic>
          <a:graphicData uri="http://schemas.openxmlformats.org/drawingml/2006/table">
            <a:tbl>
              <a:tblPr firstRow="1" firstCol="1" bandRow="1">
                <a:tableStyleId>{E8B1032C-EA38-4F05-BA0D-38AFFFC7BED3}</a:tableStyleId>
              </a:tblPr>
              <a:tblGrid>
                <a:gridCol w="2955661">
                  <a:extLst>
                    <a:ext uri="{9D8B030D-6E8A-4147-A177-3AD203B41FA5}">
                      <a16:colId xmlns:a16="http://schemas.microsoft.com/office/drawing/2014/main" val="3885105819"/>
                    </a:ext>
                  </a:extLst>
                </a:gridCol>
                <a:gridCol w="1132277">
                  <a:extLst>
                    <a:ext uri="{9D8B030D-6E8A-4147-A177-3AD203B41FA5}">
                      <a16:colId xmlns:a16="http://schemas.microsoft.com/office/drawing/2014/main" val="2395651749"/>
                    </a:ext>
                  </a:extLst>
                </a:gridCol>
              </a:tblGrid>
              <a:tr h="141019">
                <a:tc>
                  <a:txBody>
                    <a:bodyPr/>
                    <a:lstStyle/>
                    <a:p>
                      <a:r>
                        <a:rPr lang="en-GB" sz="900" b="0" dirty="0">
                          <a:effectLst/>
                        </a:rPr>
                        <a:t>      Activity / Form</a:t>
                      </a:r>
                      <a:endParaRPr lang="en-ZA" sz="900" b="0" dirty="0">
                        <a:effectLst/>
                        <a:latin typeface="Arial Narrow" panose="020B0606020202030204" pitchFamily="34" charset="0"/>
                        <a:ea typeface="Times New Roman" panose="02020603050405020304" pitchFamily="18" charset="0"/>
                      </a:endParaRPr>
                    </a:p>
                  </a:txBody>
                  <a:tcPr marL="68580" marR="68580" marT="0" marB="0" anchor="ctr"/>
                </a:tc>
                <a:tc>
                  <a:txBody>
                    <a:bodyPr/>
                    <a:lstStyle/>
                    <a:p>
                      <a:pPr algn="ctr"/>
                      <a:r>
                        <a:rPr lang="en-GB" sz="900" b="0">
                          <a:effectLst/>
                        </a:rPr>
                        <a:t>Learner’s mark</a:t>
                      </a:r>
                      <a:endParaRPr lang="en-ZA" sz="900" b="0">
                        <a:effectLst/>
                        <a:latin typeface="Arial Narrow" panose="020B0606020202030204" pitchFamily="34" charset="0"/>
                        <a:ea typeface="Times New Roman" panose="02020603050405020304" pitchFamily="18" charset="0"/>
                      </a:endParaRPr>
                    </a:p>
                  </a:txBody>
                  <a:tcPr marL="68580" marR="68580" marT="0" marB="0"/>
                </a:tc>
                <a:extLst>
                  <a:ext uri="{0D108BD9-81ED-4DB2-BD59-A6C34878D82A}">
                    <a16:rowId xmlns:a16="http://schemas.microsoft.com/office/drawing/2014/main" val="2908763565"/>
                  </a:ext>
                </a:extLst>
              </a:tr>
              <a:tr h="282039">
                <a:tc>
                  <a:txBody>
                    <a:bodyPr/>
                    <a:lstStyle/>
                    <a:p>
                      <a:r>
                        <a:rPr lang="en-GB" sz="900" b="0" dirty="0">
                          <a:effectLst/>
                        </a:rPr>
                        <a:t> Practical (Responds to questions, participates in discussions)</a:t>
                      </a:r>
                      <a:endParaRPr lang="en-ZA" sz="900" b="0" dirty="0">
                        <a:effectLst/>
                        <a:latin typeface="Arial Narrow" panose="020B0606020202030204" pitchFamily="34" charset="0"/>
                        <a:ea typeface="Times New Roman" panose="02020603050405020304" pitchFamily="18" charset="0"/>
                      </a:endParaRPr>
                    </a:p>
                  </a:txBody>
                  <a:tcPr marL="68580" marR="68580" marT="0" marB="0" anchor="ctr"/>
                </a:tc>
                <a:tc>
                  <a:txBody>
                    <a:bodyPr/>
                    <a:lstStyle/>
                    <a:p>
                      <a:pPr algn="ctr"/>
                      <a:r>
                        <a:rPr lang="en-GB" sz="900" b="0" dirty="0">
                          <a:effectLst/>
                        </a:rPr>
                        <a:t> </a:t>
                      </a:r>
                      <a:endParaRPr lang="en-ZA" sz="900" b="0" dirty="0">
                        <a:effectLst/>
                        <a:latin typeface="Arial Narrow" panose="020B0606020202030204" pitchFamily="34" charset="0"/>
                        <a:ea typeface="Times New Roman" panose="02020603050405020304" pitchFamily="18" charset="0"/>
                      </a:endParaRPr>
                    </a:p>
                  </a:txBody>
                  <a:tcPr marL="68580" marR="68580" marT="0" marB="0"/>
                </a:tc>
                <a:extLst>
                  <a:ext uri="{0D108BD9-81ED-4DB2-BD59-A6C34878D82A}">
                    <a16:rowId xmlns:a16="http://schemas.microsoft.com/office/drawing/2014/main" val="3209529086"/>
                  </a:ext>
                </a:extLst>
              </a:tr>
              <a:tr h="282039">
                <a:tc>
                  <a:txBody>
                    <a:bodyPr/>
                    <a:lstStyle/>
                    <a:p>
                      <a:r>
                        <a:rPr lang="en-GB" sz="900" b="0" dirty="0">
                          <a:effectLst/>
                        </a:rPr>
                        <a:t> Oral (sorting objects, building puzzles, counting)</a:t>
                      </a:r>
                      <a:endParaRPr lang="en-ZA" sz="900" b="0" dirty="0">
                        <a:effectLst/>
                        <a:latin typeface="Arial Narrow" panose="020B0606020202030204" pitchFamily="34" charset="0"/>
                        <a:ea typeface="Times New Roman" panose="02020603050405020304" pitchFamily="18" charset="0"/>
                      </a:endParaRPr>
                    </a:p>
                  </a:txBody>
                  <a:tcPr marL="68580" marR="68580" marT="0" marB="0" anchor="ctr"/>
                </a:tc>
                <a:tc>
                  <a:txBody>
                    <a:bodyPr/>
                    <a:lstStyle/>
                    <a:p>
                      <a:pPr algn="ctr"/>
                      <a:r>
                        <a:rPr lang="en-GB" sz="900" b="0" dirty="0">
                          <a:effectLst/>
                        </a:rPr>
                        <a:t> </a:t>
                      </a:r>
                      <a:endParaRPr lang="en-ZA" sz="900" b="0" dirty="0">
                        <a:effectLst/>
                        <a:latin typeface="Arial Narrow" panose="020B0606020202030204" pitchFamily="34" charset="0"/>
                        <a:ea typeface="Times New Roman" panose="02020603050405020304" pitchFamily="18" charset="0"/>
                      </a:endParaRPr>
                    </a:p>
                  </a:txBody>
                  <a:tcPr marL="68580" marR="68580" marT="0" marB="0"/>
                </a:tc>
                <a:extLst>
                  <a:ext uri="{0D108BD9-81ED-4DB2-BD59-A6C34878D82A}">
                    <a16:rowId xmlns:a16="http://schemas.microsoft.com/office/drawing/2014/main" val="2881083130"/>
                  </a:ext>
                </a:extLst>
              </a:tr>
              <a:tr h="155865">
                <a:tc>
                  <a:txBody>
                    <a:bodyPr/>
                    <a:lstStyle/>
                    <a:p>
                      <a:r>
                        <a:rPr lang="en-GB" sz="900" b="0" dirty="0">
                          <a:effectLst/>
                        </a:rPr>
                        <a:t> Written (drawing, tracing, colouring)</a:t>
                      </a:r>
                      <a:endParaRPr lang="en-ZA" sz="900" b="0" dirty="0">
                        <a:effectLst/>
                        <a:latin typeface="Arial Narrow" panose="020B0606020202030204" pitchFamily="34" charset="0"/>
                        <a:ea typeface="Times New Roman" panose="02020603050405020304" pitchFamily="18" charset="0"/>
                      </a:endParaRPr>
                    </a:p>
                  </a:txBody>
                  <a:tcPr marL="68580" marR="68580" marT="0" marB="0" anchor="ctr"/>
                </a:tc>
                <a:tc>
                  <a:txBody>
                    <a:bodyPr/>
                    <a:lstStyle/>
                    <a:p>
                      <a:pPr algn="ctr"/>
                      <a:r>
                        <a:rPr lang="en-GB" sz="900" b="0" dirty="0">
                          <a:effectLst/>
                        </a:rPr>
                        <a:t> </a:t>
                      </a:r>
                      <a:endParaRPr lang="en-ZA" sz="900" b="0" dirty="0">
                        <a:effectLst/>
                        <a:latin typeface="Arial Narrow" panose="020B0606020202030204" pitchFamily="34" charset="0"/>
                        <a:ea typeface="Times New Roman" panose="02020603050405020304" pitchFamily="18" charset="0"/>
                      </a:endParaRPr>
                    </a:p>
                  </a:txBody>
                  <a:tcPr marL="68580" marR="68580" marT="0" marB="0"/>
                </a:tc>
                <a:extLst>
                  <a:ext uri="{0D108BD9-81ED-4DB2-BD59-A6C34878D82A}">
                    <a16:rowId xmlns:a16="http://schemas.microsoft.com/office/drawing/2014/main" val="1521439324"/>
                  </a:ext>
                </a:extLst>
              </a:tr>
              <a:tr h="282039">
                <a:tc>
                  <a:txBody>
                    <a:bodyPr/>
                    <a:lstStyle/>
                    <a:p>
                      <a:r>
                        <a:rPr lang="en-GB" sz="900" b="0" dirty="0">
                          <a:effectLst/>
                        </a:rPr>
                        <a:t> TOTAL</a:t>
                      </a:r>
                      <a:endParaRPr lang="en-ZA" sz="900" b="0" dirty="0">
                        <a:effectLst/>
                        <a:latin typeface="Arial Narrow" panose="020B0606020202030204" pitchFamily="34" charset="0"/>
                        <a:ea typeface="Times New Roman" panose="02020603050405020304" pitchFamily="18" charset="0"/>
                      </a:endParaRPr>
                    </a:p>
                  </a:txBody>
                  <a:tcPr marL="68580" marR="68580" marT="0" marB="0" anchor="ctr"/>
                </a:tc>
                <a:tc>
                  <a:txBody>
                    <a:bodyPr/>
                    <a:lstStyle/>
                    <a:p>
                      <a:pPr marL="228600"/>
                      <a:r>
                        <a:rPr lang="en-GB" sz="900" b="0" dirty="0">
                          <a:effectLst/>
                        </a:rPr>
                        <a:t> </a:t>
                      </a:r>
                      <a:endParaRPr lang="en-ZA" sz="900" b="0" dirty="0">
                        <a:effectLst/>
                      </a:endParaRPr>
                    </a:p>
                    <a:p>
                      <a:r>
                        <a:rPr lang="en-GB" sz="900" b="0" dirty="0">
                          <a:effectLst/>
                        </a:rPr>
                        <a:t> </a:t>
                      </a:r>
                      <a:endParaRPr lang="en-ZA" sz="900" b="0" dirty="0">
                        <a:effectLst/>
                        <a:latin typeface="Arial Narrow" panose="020B0606020202030204" pitchFamily="34" charset="0"/>
                        <a:ea typeface="Times New Roman" panose="02020603050405020304" pitchFamily="18" charset="0"/>
                      </a:endParaRPr>
                    </a:p>
                  </a:txBody>
                  <a:tcPr marL="68580" marR="68580" marT="0" marB="0" anchor="ctr"/>
                </a:tc>
                <a:extLst>
                  <a:ext uri="{0D108BD9-81ED-4DB2-BD59-A6C34878D82A}">
                    <a16:rowId xmlns:a16="http://schemas.microsoft.com/office/drawing/2014/main" val="1459246710"/>
                  </a:ext>
                </a:extLst>
              </a:tr>
            </a:tbl>
          </a:graphicData>
        </a:graphic>
      </p:graphicFrame>
      <p:graphicFrame>
        <p:nvGraphicFramePr>
          <p:cNvPr id="5" name="Table 4">
            <a:extLst>
              <a:ext uri="{FF2B5EF4-FFF2-40B4-BE49-F238E27FC236}">
                <a16:creationId xmlns:a16="http://schemas.microsoft.com/office/drawing/2014/main" id="{EBDF1013-D6A3-4266-AA5F-948CB9C60B78}"/>
              </a:ext>
            </a:extLst>
          </p:cNvPr>
          <p:cNvGraphicFramePr>
            <a:graphicFrameLocks noGrp="1"/>
          </p:cNvGraphicFramePr>
          <p:nvPr>
            <p:extLst>
              <p:ext uri="{D42A27DB-BD31-4B8C-83A1-F6EECF244321}">
                <p14:modId xmlns:p14="http://schemas.microsoft.com/office/powerpoint/2010/main" val="2731529622"/>
              </p:ext>
            </p:extLst>
          </p:nvPr>
        </p:nvGraphicFramePr>
        <p:xfrm>
          <a:off x="29144" y="2708920"/>
          <a:ext cx="4011337" cy="2119256"/>
        </p:xfrm>
        <a:graphic>
          <a:graphicData uri="http://schemas.openxmlformats.org/drawingml/2006/table">
            <a:tbl>
              <a:tblPr firstRow="1" firstCol="1" bandRow="1">
                <a:tableStyleId>{E8B1032C-EA38-4F05-BA0D-38AFFFC7BED3}</a:tableStyleId>
              </a:tblPr>
              <a:tblGrid>
                <a:gridCol w="1142033">
                  <a:extLst>
                    <a:ext uri="{9D8B030D-6E8A-4147-A177-3AD203B41FA5}">
                      <a16:colId xmlns:a16="http://schemas.microsoft.com/office/drawing/2014/main" val="2010439170"/>
                    </a:ext>
                  </a:extLst>
                </a:gridCol>
                <a:gridCol w="2869304">
                  <a:extLst>
                    <a:ext uri="{9D8B030D-6E8A-4147-A177-3AD203B41FA5}">
                      <a16:colId xmlns:a16="http://schemas.microsoft.com/office/drawing/2014/main" val="1493334911"/>
                    </a:ext>
                  </a:extLst>
                </a:gridCol>
              </a:tblGrid>
              <a:tr h="199016">
                <a:tc gridSpan="2">
                  <a:txBody>
                    <a:bodyPr/>
                    <a:lstStyle/>
                    <a:p>
                      <a:r>
                        <a:rPr lang="en-US" sz="900" dirty="0">
                          <a:effectLst/>
                        </a:rPr>
                        <a:t>Learner is able to / almost able to/not yet able to</a:t>
                      </a:r>
                      <a:endParaRPr lang="en-ZA" sz="900" dirty="0">
                        <a:effectLst/>
                        <a:latin typeface="Times New Roman" panose="02020603050405020304" pitchFamily="18" charset="0"/>
                        <a:ea typeface="Times New Roman" panose="02020603050405020304" pitchFamily="18" charset="0"/>
                      </a:endParaRPr>
                    </a:p>
                  </a:txBody>
                  <a:tcPr marL="68580" marR="68580" marT="0" marB="0" anchor="ctr"/>
                </a:tc>
                <a:tc hMerge="1">
                  <a:txBody>
                    <a:bodyPr/>
                    <a:lstStyle/>
                    <a:p>
                      <a:endParaRPr lang="en-ZA"/>
                    </a:p>
                  </a:txBody>
                  <a:tcPr/>
                </a:tc>
                <a:extLst>
                  <a:ext uri="{0D108BD9-81ED-4DB2-BD59-A6C34878D82A}">
                    <a16:rowId xmlns:a16="http://schemas.microsoft.com/office/drawing/2014/main" val="3268772836"/>
                  </a:ext>
                </a:extLst>
              </a:tr>
              <a:tr h="0">
                <a:tc>
                  <a:txBody>
                    <a:bodyPr/>
                    <a:lstStyle/>
                    <a:p>
                      <a:pPr algn="ctr"/>
                      <a:r>
                        <a:rPr lang="en-US" sz="900" dirty="0">
                          <a:effectLst/>
                        </a:rPr>
                        <a:t>CONTENT AREA</a:t>
                      </a:r>
                      <a:endParaRPr lang="en-ZA" sz="9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r>
                        <a:rPr lang="en-US" sz="900" dirty="0">
                          <a:effectLst/>
                        </a:rPr>
                        <a:t>SKILL/S</a:t>
                      </a:r>
                      <a:endParaRPr lang="en-ZA" sz="9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3527919938"/>
                  </a:ext>
                </a:extLst>
              </a:tr>
              <a:tr h="0">
                <a:tc>
                  <a:txBody>
                    <a:bodyPr/>
                    <a:lstStyle/>
                    <a:p>
                      <a:pPr algn="ctr"/>
                      <a:r>
                        <a:rPr lang="en-US" sz="900" dirty="0">
                          <a:effectLst/>
                        </a:rPr>
                        <a:t>NOR</a:t>
                      </a:r>
                      <a:endParaRPr lang="en-ZA" sz="9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342900" lvl="0" indent="-342900">
                        <a:buFont typeface="Symbol" panose="05050102010706020507" pitchFamily="18" charset="2"/>
                        <a:buChar char=""/>
                      </a:pPr>
                      <a:r>
                        <a:rPr lang="en-US" sz="900" dirty="0">
                          <a:effectLst/>
                        </a:rPr>
                        <a:t>Count from 1 to 5</a:t>
                      </a:r>
                      <a:endParaRPr lang="en-ZA" sz="900" dirty="0">
                        <a:effectLst/>
                      </a:endParaRPr>
                    </a:p>
                    <a:p>
                      <a:pPr marL="342900" lvl="0" indent="-342900">
                        <a:buFont typeface="Symbol" panose="05050102010706020507" pitchFamily="18" charset="2"/>
                        <a:buChar char=""/>
                      </a:pPr>
                      <a:r>
                        <a:rPr lang="en-US" sz="900" dirty="0">
                          <a:effectLst/>
                        </a:rPr>
                        <a:t>Know</a:t>
                      </a:r>
                      <a:r>
                        <a:rPr lang="en-US" sz="900" strike="sngStrike" dirty="0">
                          <a:effectLst/>
                        </a:rPr>
                        <a:t>s</a:t>
                      </a:r>
                      <a:r>
                        <a:rPr lang="en-US" sz="900" dirty="0">
                          <a:effectLst/>
                        </a:rPr>
                        <a:t> number symbols 1 to 5</a:t>
                      </a:r>
                      <a:endParaRPr lang="en-ZA" sz="900" dirty="0">
                        <a:effectLst/>
                      </a:endParaRPr>
                    </a:p>
                    <a:p>
                      <a:pPr marL="342900" lvl="0" indent="-342900">
                        <a:buFont typeface="Symbol" panose="05050102010706020507" pitchFamily="18" charset="2"/>
                        <a:buChar char=""/>
                      </a:pPr>
                      <a:r>
                        <a:rPr lang="en-US" sz="900" dirty="0">
                          <a:effectLst/>
                        </a:rPr>
                        <a:t>Know number names 1 – 5</a:t>
                      </a:r>
                      <a:endParaRPr lang="en-ZA" sz="900" dirty="0">
                        <a:effectLst/>
                      </a:endParaRPr>
                    </a:p>
                    <a:p>
                      <a:pPr marL="342900" lvl="0" indent="-342900">
                        <a:buFont typeface="Symbol" panose="05050102010706020507" pitchFamily="18" charset="2"/>
                        <a:buChar char=""/>
                      </a:pPr>
                      <a:r>
                        <a:rPr lang="en-US" sz="900" dirty="0">
                          <a:effectLst/>
                        </a:rPr>
                        <a:t>Solve pictures and dot cards that involves numbers 1 to 5</a:t>
                      </a:r>
                      <a:endParaRPr lang="en-ZA" sz="9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2413950310"/>
                  </a:ext>
                </a:extLst>
              </a:tr>
              <a:tr h="0">
                <a:tc>
                  <a:txBody>
                    <a:bodyPr/>
                    <a:lstStyle/>
                    <a:p>
                      <a:pPr algn="ctr"/>
                      <a:r>
                        <a:rPr lang="en-US" sz="900">
                          <a:effectLst/>
                        </a:rPr>
                        <a:t>PFA</a:t>
                      </a:r>
                      <a:endParaRPr lang="en-ZA" sz="9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342900" lvl="0" indent="-342900">
                        <a:buFont typeface="Symbol" panose="05050102010706020507" pitchFamily="18" charset="2"/>
                        <a:buChar char=""/>
                      </a:pPr>
                      <a:r>
                        <a:rPr lang="en-US" sz="900" dirty="0">
                          <a:effectLst/>
                        </a:rPr>
                        <a:t>Recognise and extend</a:t>
                      </a:r>
                      <a:r>
                        <a:rPr lang="en-US" sz="900" strike="sngStrike" dirty="0">
                          <a:effectLst/>
                        </a:rPr>
                        <a:t>s</a:t>
                      </a:r>
                      <a:r>
                        <a:rPr lang="en-US" sz="900" dirty="0">
                          <a:effectLst/>
                        </a:rPr>
                        <a:t> a given pattern</a:t>
                      </a:r>
                      <a:endParaRPr lang="en-ZA" sz="9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601281892"/>
                  </a:ext>
                </a:extLst>
              </a:tr>
              <a:tr h="0">
                <a:tc>
                  <a:txBody>
                    <a:bodyPr/>
                    <a:lstStyle/>
                    <a:p>
                      <a:pPr algn="ctr"/>
                      <a:r>
                        <a:rPr lang="en-US" sz="900">
                          <a:effectLst/>
                        </a:rPr>
                        <a:t>SS</a:t>
                      </a:r>
                      <a:endParaRPr lang="en-ZA" sz="9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342900" lvl="0" indent="-342900">
                        <a:buFont typeface="Symbol" panose="05050102010706020507" pitchFamily="18" charset="2"/>
                        <a:buChar char=""/>
                      </a:pPr>
                      <a:r>
                        <a:rPr lang="en-US" sz="900" dirty="0">
                          <a:effectLst/>
                        </a:rPr>
                        <a:t>Recognise and identify 3D objects</a:t>
                      </a:r>
                      <a:endParaRPr lang="en-ZA" sz="900" dirty="0">
                        <a:effectLst/>
                      </a:endParaRPr>
                    </a:p>
                    <a:p>
                      <a:pPr marL="342900" lvl="0" indent="-342900">
                        <a:buFont typeface="Symbol" panose="05050102010706020507" pitchFamily="18" charset="2"/>
                        <a:buChar char=""/>
                      </a:pPr>
                      <a:r>
                        <a:rPr lang="en-US" sz="900" dirty="0">
                          <a:effectLst/>
                        </a:rPr>
                        <a:t>Know</a:t>
                      </a:r>
                      <a:r>
                        <a:rPr lang="en-US" sz="900" strike="sngStrike" dirty="0">
                          <a:effectLst/>
                        </a:rPr>
                        <a:t>s</a:t>
                      </a:r>
                      <a:r>
                        <a:rPr lang="en-US" sz="900" dirty="0">
                          <a:effectLst/>
                        </a:rPr>
                        <a:t> position: on, up, down, under, left and right</a:t>
                      </a:r>
                      <a:endParaRPr lang="en-ZA" sz="900" dirty="0">
                        <a:effectLst/>
                      </a:endParaRPr>
                    </a:p>
                    <a:p>
                      <a:pPr marL="342900" lvl="0" indent="-342900">
                        <a:buFont typeface="Symbol" panose="05050102010706020507" pitchFamily="18" charset="2"/>
                        <a:buChar char=""/>
                      </a:pPr>
                      <a:r>
                        <a:rPr lang="en-US" sz="900" dirty="0">
                          <a:effectLst/>
                        </a:rPr>
                        <a:t>Build</a:t>
                      </a:r>
                      <a:r>
                        <a:rPr lang="en-US" sz="900" strike="sngStrike" dirty="0">
                          <a:effectLst/>
                        </a:rPr>
                        <a:t>s</a:t>
                      </a:r>
                      <a:r>
                        <a:rPr lang="en-US" sz="900" dirty="0">
                          <a:effectLst/>
                        </a:rPr>
                        <a:t> a 6-piece puzzle</a:t>
                      </a:r>
                      <a:endParaRPr lang="en-ZA" sz="9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3134250249"/>
                  </a:ext>
                </a:extLst>
              </a:tr>
              <a:tr h="0">
                <a:tc>
                  <a:txBody>
                    <a:bodyPr/>
                    <a:lstStyle/>
                    <a:p>
                      <a:pPr algn="ctr"/>
                      <a:r>
                        <a:rPr lang="en-US" sz="900">
                          <a:effectLst/>
                        </a:rPr>
                        <a:t>M</a:t>
                      </a:r>
                      <a:endParaRPr lang="en-ZA" sz="9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342900" lvl="0" indent="-342900">
                        <a:buFont typeface="Symbol" panose="05050102010706020507" pitchFamily="18" charset="2"/>
                        <a:buChar char=""/>
                      </a:pPr>
                      <a:r>
                        <a:rPr lang="en-US" sz="900" dirty="0">
                          <a:effectLst/>
                        </a:rPr>
                        <a:t>Understand</a:t>
                      </a:r>
                      <a:r>
                        <a:rPr lang="en-US" sz="900" strike="sngStrike" dirty="0">
                          <a:effectLst/>
                        </a:rPr>
                        <a:t>s</a:t>
                      </a:r>
                      <a:r>
                        <a:rPr lang="en-US" sz="900" dirty="0">
                          <a:effectLst/>
                        </a:rPr>
                        <a:t>: day night, morning, afternoon and evening</a:t>
                      </a:r>
                      <a:endParaRPr lang="en-ZA" sz="9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3941546212"/>
                  </a:ext>
                </a:extLst>
              </a:tr>
              <a:tr h="0">
                <a:tc>
                  <a:txBody>
                    <a:bodyPr/>
                    <a:lstStyle/>
                    <a:p>
                      <a:pPr algn="ctr"/>
                      <a:r>
                        <a:rPr lang="en-US" sz="900">
                          <a:effectLst/>
                        </a:rPr>
                        <a:t>DH</a:t>
                      </a:r>
                      <a:endParaRPr lang="en-ZA" sz="9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342900" lvl="0" indent="-342900">
                        <a:buFont typeface="Symbol" panose="05050102010706020507" pitchFamily="18" charset="2"/>
                        <a:buChar char=""/>
                      </a:pPr>
                      <a:r>
                        <a:rPr lang="en-US" sz="900" dirty="0">
                          <a:effectLst/>
                        </a:rPr>
                        <a:t>Sort objects</a:t>
                      </a:r>
                      <a:endParaRPr lang="en-ZA" sz="900" dirty="0">
                        <a:effectLst/>
                      </a:endParaRPr>
                    </a:p>
                    <a:p>
                      <a:pPr marL="342900" lvl="0" indent="-342900">
                        <a:buFont typeface="Symbol" panose="05050102010706020507" pitchFamily="18" charset="2"/>
                        <a:buChar char=""/>
                      </a:pPr>
                      <a:r>
                        <a:rPr lang="en-US" sz="900" dirty="0">
                          <a:effectLst/>
                        </a:rPr>
                        <a:t>Report on objects</a:t>
                      </a:r>
                      <a:endParaRPr lang="en-ZA" sz="9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264711539"/>
                  </a:ext>
                </a:extLst>
              </a:tr>
            </a:tbl>
          </a:graphicData>
        </a:graphic>
      </p:graphicFrame>
      <p:graphicFrame>
        <p:nvGraphicFramePr>
          <p:cNvPr id="6" name="Table 5">
            <a:extLst>
              <a:ext uri="{FF2B5EF4-FFF2-40B4-BE49-F238E27FC236}">
                <a16:creationId xmlns:a16="http://schemas.microsoft.com/office/drawing/2014/main" id="{EA32088F-085B-418E-9C1E-34E382B4ADF1}"/>
              </a:ext>
            </a:extLst>
          </p:cNvPr>
          <p:cNvGraphicFramePr>
            <a:graphicFrameLocks noGrp="1"/>
          </p:cNvGraphicFramePr>
          <p:nvPr>
            <p:extLst>
              <p:ext uri="{D42A27DB-BD31-4B8C-83A1-F6EECF244321}">
                <p14:modId xmlns:p14="http://schemas.microsoft.com/office/powerpoint/2010/main" val="1104610529"/>
              </p:ext>
            </p:extLst>
          </p:nvPr>
        </p:nvGraphicFramePr>
        <p:xfrm>
          <a:off x="-2" y="6131810"/>
          <a:ext cx="4204530" cy="668832"/>
        </p:xfrm>
        <a:graphic>
          <a:graphicData uri="http://schemas.openxmlformats.org/drawingml/2006/table">
            <a:tbl>
              <a:tblPr firstRow="1" firstCol="1" bandRow="1">
                <a:tableStyleId>{638B1855-1B75-4FBE-930C-398BA8C253C6}</a:tableStyleId>
              </a:tblPr>
              <a:tblGrid>
                <a:gridCol w="1401510">
                  <a:extLst>
                    <a:ext uri="{9D8B030D-6E8A-4147-A177-3AD203B41FA5}">
                      <a16:colId xmlns:a16="http://schemas.microsoft.com/office/drawing/2014/main" val="3319054528"/>
                    </a:ext>
                  </a:extLst>
                </a:gridCol>
                <a:gridCol w="1401510">
                  <a:extLst>
                    <a:ext uri="{9D8B030D-6E8A-4147-A177-3AD203B41FA5}">
                      <a16:colId xmlns:a16="http://schemas.microsoft.com/office/drawing/2014/main" val="2315755424"/>
                    </a:ext>
                  </a:extLst>
                </a:gridCol>
                <a:gridCol w="1401510">
                  <a:extLst>
                    <a:ext uri="{9D8B030D-6E8A-4147-A177-3AD203B41FA5}">
                      <a16:colId xmlns:a16="http://schemas.microsoft.com/office/drawing/2014/main" val="2369502975"/>
                    </a:ext>
                  </a:extLst>
                </a:gridCol>
              </a:tblGrid>
              <a:tr h="167208">
                <a:tc>
                  <a:txBody>
                    <a:bodyPr/>
                    <a:lstStyle/>
                    <a:p>
                      <a:pPr algn="ctr"/>
                      <a:r>
                        <a:rPr lang="af-ZA" sz="800" dirty="0">
                          <a:solidFill>
                            <a:schemeClr val="tx1"/>
                          </a:solidFill>
                          <a:effectLst/>
                        </a:rPr>
                        <a:t>ACHIEVED</a:t>
                      </a:r>
                      <a:endParaRPr lang="en-ZA" sz="8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r>
                        <a:rPr lang="af-ZA" sz="800" dirty="0">
                          <a:solidFill>
                            <a:schemeClr val="tx1"/>
                          </a:solidFill>
                          <a:effectLst/>
                        </a:rPr>
                        <a:t>ALMOST</a:t>
                      </a:r>
                      <a:endParaRPr lang="en-ZA" sz="8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r>
                        <a:rPr lang="af-ZA" sz="800" dirty="0">
                          <a:solidFill>
                            <a:schemeClr val="tx1"/>
                          </a:solidFill>
                          <a:effectLst/>
                        </a:rPr>
                        <a:t>NOT YET</a:t>
                      </a:r>
                      <a:endParaRPr lang="en-ZA" sz="8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3072899515"/>
                  </a:ext>
                </a:extLst>
              </a:tr>
              <a:tr h="167208">
                <a:tc>
                  <a:txBody>
                    <a:bodyPr/>
                    <a:lstStyle/>
                    <a:p>
                      <a:pPr algn="ctr"/>
                      <a:r>
                        <a:rPr lang="af-ZA" sz="800" dirty="0">
                          <a:solidFill>
                            <a:schemeClr val="tx1"/>
                          </a:solidFill>
                          <a:effectLst/>
                        </a:rPr>
                        <a:t>3</a:t>
                      </a:r>
                      <a:endParaRPr lang="en-ZA" sz="8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r>
                        <a:rPr lang="af-ZA" sz="800" dirty="0">
                          <a:solidFill>
                            <a:schemeClr val="tx1"/>
                          </a:solidFill>
                          <a:effectLst/>
                        </a:rPr>
                        <a:t>2</a:t>
                      </a:r>
                      <a:endParaRPr lang="en-ZA" sz="8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r>
                        <a:rPr lang="af-ZA" sz="800" dirty="0">
                          <a:solidFill>
                            <a:schemeClr val="tx1"/>
                          </a:solidFill>
                          <a:effectLst/>
                        </a:rPr>
                        <a:t>1</a:t>
                      </a:r>
                      <a:endParaRPr lang="en-ZA" sz="8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557583679"/>
                  </a:ext>
                </a:extLst>
              </a:tr>
              <a:tr h="167208">
                <a:tc>
                  <a:txBody>
                    <a:bodyPr/>
                    <a:lstStyle/>
                    <a:p>
                      <a:pPr algn="ctr"/>
                      <a:r>
                        <a:rPr lang="af-ZA" sz="800">
                          <a:solidFill>
                            <a:schemeClr val="tx1"/>
                          </a:solidFill>
                          <a:effectLst/>
                          <a:sym typeface="Wingdings" panose="05000000000000000000" pitchFamily="2" charset="2"/>
                        </a:rPr>
                        <a:t></a:t>
                      </a:r>
                      <a:endParaRPr lang="en-ZA" sz="80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r>
                        <a:rPr lang="af-ZA" sz="800" dirty="0">
                          <a:solidFill>
                            <a:schemeClr val="tx1"/>
                          </a:solidFill>
                          <a:effectLst/>
                          <a:sym typeface="Wingdings" panose="05000000000000000000" pitchFamily="2" charset="2"/>
                        </a:rPr>
                        <a:t></a:t>
                      </a:r>
                      <a:endParaRPr lang="en-ZA" sz="8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r>
                        <a:rPr lang="af-ZA" sz="800" dirty="0">
                          <a:solidFill>
                            <a:schemeClr val="tx1"/>
                          </a:solidFill>
                          <a:effectLst/>
                          <a:sym typeface="Wingdings" panose="05000000000000000000" pitchFamily="2" charset="2"/>
                        </a:rPr>
                        <a:t></a:t>
                      </a:r>
                      <a:endParaRPr lang="en-ZA" sz="8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1141951362"/>
                  </a:ext>
                </a:extLst>
              </a:tr>
              <a:tr h="167208">
                <a:tc>
                  <a:txBody>
                    <a:bodyPr/>
                    <a:lstStyle/>
                    <a:p>
                      <a:pPr algn="ctr"/>
                      <a:r>
                        <a:rPr lang="af-ZA" sz="800">
                          <a:solidFill>
                            <a:schemeClr val="tx1"/>
                          </a:solidFill>
                          <a:effectLst/>
                          <a:sym typeface="Wingdings 2" panose="05020102010507070707" pitchFamily="18" charset="2"/>
                        </a:rPr>
                        <a:t></a:t>
                      </a:r>
                      <a:endParaRPr lang="en-ZA" sz="80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r>
                        <a:rPr lang="af-ZA" sz="800" dirty="0">
                          <a:solidFill>
                            <a:schemeClr val="tx1"/>
                          </a:solidFill>
                          <a:effectLst/>
                          <a:sym typeface="Wingdings 2" panose="05020102010507070707" pitchFamily="18" charset="2"/>
                        </a:rPr>
                        <a:t></a:t>
                      </a:r>
                      <a:endParaRPr lang="en-ZA" sz="8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r>
                        <a:rPr lang="af-ZA" sz="800" dirty="0">
                          <a:solidFill>
                            <a:schemeClr val="tx1"/>
                          </a:solidFill>
                          <a:effectLst/>
                          <a:sym typeface="Wingdings 2" panose="05020102010507070707" pitchFamily="18" charset="2"/>
                        </a:rPr>
                        <a:t></a:t>
                      </a:r>
                      <a:endParaRPr lang="en-ZA" sz="8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2444399200"/>
                  </a:ext>
                </a:extLst>
              </a:tr>
            </a:tbl>
          </a:graphicData>
        </a:graphic>
      </p:graphicFrame>
      <p:pic>
        <p:nvPicPr>
          <p:cNvPr id="12" name="Picture 11">
            <a:extLst>
              <a:ext uri="{FF2B5EF4-FFF2-40B4-BE49-F238E27FC236}">
                <a16:creationId xmlns:a16="http://schemas.microsoft.com/office/drawing/2014/main" id="{3D8E6B7E-3A77-4527-A0B6-79443135C36D}"/>
              </a:ext>
            </a:extLst>
          </p:cNvPr>
          <p:cNvPicPr>
            <a:picLocks noChangeAspect="1"/>
          </p:cNvPicPr>
          <p:nvPr/>
        </p:nvPicPr>
        <p:blipFill>
          <a:blip r:embed="rId2"/>
          <a:stretch>
            <a:fillRect/>
          </a:stretch>
        </p:blipFill>
        <p:spPr>
          <a:xfrm>
            <a:off x="7512" y="4869083"/>
            <a:ext cx="4087937" cy="1143001"/>
          </a:xfrm>
          <a:prstGeom prst="rect">
            <a:avLst/>
          </a:prstGeom>
          <a:ln>
            <a:solidFill>
              <a:srgbClr val="003300"/>
            </a:solidFill>
          </a:ln>
        </p:spPr>
      </p:pic>
      <p:cxnSp>
        <p:nvCxnSpPr>
          <p:cNvPr id="15" name="Straight Connector 14">
            <a:extLst>
              <a:ext uri="{FF2B5EF4-FFF2-40B4-BE49-F238E27FC236}">
                <a16:creationId xmlns:a16="http://schemas.microsoft.com/office/drawing/2014/main" id="{C9B986D1-0EA5-4296-9F8A-AD23B56874A5}"/>
              </a:ext>
            </a:extLst>
          </p:cNvPr>
          <p:cNvCxnSpPr>
            <a:cxnSpLocks/>
          </p:cNvCxnSpPr>
          <p:nvPr/>
        </p:nvCxnSpPr>
        <p:spPr>
          <a:xfrm>
            <a:off x="4355976" y="830360"/>
            <a:ext cx="0" cy="5571091"/>
          </a:xfrm>
          <a:prstGeom prst="line">
            <a:avLst/>
          </a:prstGeom>
          <a:ln>
            <a:prstDash val="sysDot"/>
          </a:ln>
        </p:spPr>
        <p:style>
          <a:lnRef idx="1">
            <a:schemeClr val="accent6"/>
          </a:lnRef>
          <a:fillRef idx="0">
            <a:schemeClr val="accent6"/>
          </a:fillRef>
          <a:effectRef idx="0">
            <a:schemeClr val="accent6"/>
          </a:effectRef>
          <a:fontRef idx="minor">
            <a:schemeClr val="tx1"/>
          </a:fontRef>
        </p:style>
      </p:cxnSp>
      <p:sp>
        <p:nvSpPr>
          <p:cNvPr id="26" name="Rectangle 7">
            <a:extLst>
              <a:ext uri="{FF2B5EF4-FFF2-40B4-BE49-F238E27FC236}">
                <a16:creationId xmlns:a16="http://schemas.microsoft.com/office/drawing/2014/main" id="{CE6264BA-9B18-4AE2-8B47-3DB244F97307}"/>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ZA"/>
          </a:p>
        </p:txBody>
      </p:sp>
      <p:sp>
        <p:nvSpPr>
          <p:cNvPr id="27" name="Rounded Rectangle 7">
            <a:extLst>
              <a:ext uri="{FF2B5EF4-FFF2-40B4-BE49-F238E27FC236}">
                <a16:creationId xmlns:a16="http://schemas.microsoft.com/office/drawing/2014/main" id="{F6DEADF8-53FE-4BAA-B40F-8E0283E943E8}"/>
              </a:ext>
            </a:extLst>
          </p:cNvPr>
          <p:cNvSpPr>
            <a:spLocks noChangeArrowheads="1"/>
          </p:cNvSpPr>
          <p:nvPr/>
        </p:nvSpPr>
        <p:spPr bwMode="auto">
          <a:xfrm>
            <a:off x="4956575" y="764710"/>
            <a:ext cx="3369677" cy="720074"/>
          </a:xfrm>
          <a:prstGeom prst="roundRect">
            <a:avLst>
              <a:gd name="adj" fmla="val 16667"/>
            </a:avLst>
          </a:prstGeom>
          <a:gradFill rotWithShape="0">
            <a:gsLst>
              <a:gs pos="0">
                <a:srgbClr val="FFFFFF"/>
              </a:gs>
              <a:gs pos="100000">
                <a:srgbClr val="F7CAAC"/>
              </a:gs>
            </a:gsLst>
            <a:lin ang="5400000" scaled="1"/>
          </a:gradFill>
          <a:ln w="28575">
            <a:solidFill>
              <a:srgbClr val="ED7D31"/>
            </a:solidFill>
            <a:round/>
            <a:headEnd/>
            <a:tailEnd/>
          </a:ln>
          <a:effectLst>
            <a:outerShdw dist="28398" dir="3806097" algn="ctr" rotWithShape="0">
              <a:srgbClr val="823B0B">
                <a:alpha val="50000"/>
              </a:srgbClr>
            </a:outerShdw>
          </a:effectLst>
        </p:spPr>
        <p:txBody>
          <a:bodyPr vert="horz" wrap="square" lIns="0" tIns="108000" rIns="0" bIns="10800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EXEMPLAR </a:t>
            </a:r>
            <a:endParaRPr kumimoji="0" lang="en-US" altLang="en-US" sz="1200" b="1"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GRADE 1: MATHEMATICS</a:t>
            </a:r>
            <a:endParaRPr kumimoji="0" lang="en-US" altLang="en-US" sz="1200" b="1"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DIAGNOSTIC ASSESSMENT</a:t>
            </a:r>
            <a:endParaRPr kumimoji="0" lang="en-US" altLang="en-US" sz="1200" b="1" i="0" u="none" strike="noStrike" cap="none" normalizeH="0" baseline="0" dirty="0">
              <a:ln>
                <a:noFill/>
              </a:ln>
              <a:solidFill>
                <a:schemeClr val="tx1"/>
              </a:solidFill>
              <a:effectLst/>
            </a:endParaRPr>
          </a:p>
        </p:txBody>
      </p:sp>
      <p:sp>
        <p:nvSpPr>
          <p:cNvPr id="28" name="Rectangle 10">
            <a:extLst>
              <a:ext uri="{FF2B5EF4-FFF2-40B4-BE49-F238E27FC236}">
                <a16:creationId xmlns:a16="http://schemas.microsoft.com/office/drawing/2014/main" id="{7B796328-9FF3-4D3E-BE4F-09B6D65E7613}"/>
              </a:ext>
            </a:extLst>
          </p:cNvPr>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ZA"/>
          </a:p>
        </p:txBody>
      </p:sp>
      <p:sp>
        <p:nvSpPr>
          <p:cNvPr id="30" name="Rectangle 13">
            <a:extLst>
              <a:ext uri="{FF2B5EF4-FFF2-40B4-BE49-F238E27FC236}">
                <a16:creationId xmlns:a16="http://schemas.microsoft.com/office/drawing/2014/main" id="{980F7CF1-1C4E-44C4-8E63-FC529523E19A}"/>
              </a:ext>
            </a:extLst>
          </p:cNvPr>
          <p:cNvSpPr>
            <a:spLocks noChangeArrowheads="1"/>
          </p:cNvSpPr>
          <p:nvPr/>
        </p:nvSpPr>
        <p:spPr bwMode="auto">
          <a:xfrm>
            <a:off x="304800" y="3048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ZA"/>
          </a:p>
        </p:txBody>
      </p:sp>
      <p:pic>
        <p:nvPicPr>
          <p:cNvPr id="33" name="Picture 32">
            <a:extLst>
              <a:ext uri="{FF2B5EF4-FFF2-40B4-BE49-F238E27FC236}">
                <a16:creationId xmlns:a16="http://schemas.microsoft.com/office/drawing/2014/main" id="{87173EA3-FBAB-4B6B-B792-2D5498DC1B2A}"/>
              </a:ext>
            </a:extLst>
          </p:cNvPr>
          <p:cNvPicPr>
            <a:picLocks noChangeAspect="1"/>
          </p:cNvPicPr>
          <p:nvPr/>
        </p:nvPicPr>
        <p:blipFill>
          <a:blip r:embed="rId3"/>
          <a:stretch>
            <a:fillRect/>
          </a:stretch>
        </p:blipFill>
        <p:spPr>
          <a:xfrm>
            <a:off x="4507421" y="2814270"/>
            <a:ext cx="2124672" cy="2439145"/>
          </a:xfrm>
          <a:custGeom>
            <a:avLst/>
            <a:gdLst>
              <a:gd name="connsiteX0" fmla="*/ 0 w 2124672"/>
              <a:gd name="connsiteY0" fmla="*/ 0 h 2439145"/>
              <a:gd name="connsiteX1" fmla="*/ 467428 w 2124672"/>
              <a:gd name="connsiteY1" fmla="*/ 0 h 2439145"/>
              <a:gd name="connsiteX2" fmla="*/ 977349 w 2124672"/>
              <a:gd name="connsiteY2" fmla="*/ 0 h 2439145"/>
              <a:gd name="connsiteX3" fmla="*/ 1551011 w 2124672"/>
              <a:gd name="connsiteY3" fmla="*/ 0 h 2439145"/>
              <a:gd name="connsiteX4" fmla="*/ 2124672 w 2124672"/>
              <a:gd name="connsiteY4" fmla="*/ 0 h 2439145"/>
              <a:gd name="connsiteX5" fmla="*/ 2124672 w 2124672"/>
              <a:gd name="connsiteY5" fmla="*/ 512220 h 2439145"/>
              <a:gd name="connsiteX6" fmla="*/ 2124672 w 2124672"/>
              <a:gd name="connsiteY6" fmla="*/ 926875 h 2439145"/>
              <a:gd name="connsiteX7" fmla="*/ 2124672 w 2124672"/>
              <a:gd name="connsiteY7" fmla="*/ 1341530 h 2439145"/>
              <a:gd name="connsiteX8" fmla="*/ 2124672 w 2124672"/>
              <a:gd name="connsiteY8" fmla="*/ 1878142 h 2439145"/>
              <a:gd name="connsiteX9" fmla="*/ 2124672 w 2124672"/>
              <a:gd name="connsiteY9" fmla="*/ 2439145 h 2439145"/>
              <a:gd name="connsiteX10" fmla="*/ 1593504 w 2124672"/>
              <a:gd name="connsiteY10" fmla="*/ 2439145 h 2439145"/>
              <a:gd name="connsiteX11" fmla="*/ 1104829 w 2124672"/>
              <a:gd name="connsiteY11" fmla="*/ 2439145 h 2439145"/>
              <a:gd name="connsiteX12" fmla="*/ 616155 w 2124672"/>
              <a:gd name="connsiteY12" fmla="*/ 2439145 h 2439145"/>
              <a:gd name="connsiteX13" fmla="*/ 0 w 2124672"/>
              <a:gd name="connsiteY13" fmla="*/ 2439145 h 2439145"/>
              <a:gd name="connsiteX14" fmla="*/ 0 w 2124672"/>
              <a:gd name="connsiteY14" fmla="*/ 1926925 h 2439145"/>
              <a:gd name="connsiteX15" fmla="*/ 0 w 2124672"/>
              <a:gd name="connsiteY15" fmla="*/ 1463487 h 2439145"/>
              <a:gd name="connsiteX16" fmla="*/ 0 w 2124672"/>
              <a:gd name="connsiteY16" fmla="*/ 1000049 h 2439145"/>
              <a:gd name="connsiteX17" fmla="*/ 0 w 2124672"/>
              <a:gd name="connsiteY17" fmla="*/ 512220 h 2439145"/>
              <a:gd name="connsiteX18" fmla="*/ 0 w 2124672"/>
              <a:gd name="connsiteY18" fmla="*/ 0 h 2439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24672" h="2439145" fill="none" extrusionOk="0">
                <a:moveTo>
                  <a:pt x="0" y="0"/>
                </a:moveTo>
                <a:cubicBezTo>
                  <a:pt x="134675" y="-25019"/>
                  <a:pt x="334758" y="43755"/>
                  <a:pt x="467428" y="0"/>
                </a:cubicBezTo>
                <a:cubicBezTo>
                  <a:pt x="600098" y="-43755"/>
                  <a:pt x="778564" y="13606"/>
                  <a:pt x="977349" y="0"/>
                </a:cubicBezTo>
                <a:cubicBezTo>
                  <a:pt x="1176134" y="-13606"/>
                  <a:pt x="1377385" y="31173"/>
                  <a:pt x="1551011" y="0"/>
                </a:cubicBezTo>
                <a:cubicBezTo>
                  <a:pt x="1724637" y="-31173"/>
                  <a:pt x="1993606" y="42351"/>
                  <a:pt x="2124672" y="0"/>
                </a:cubicBezTo>
                <a:cubicBezTo>
                  <a:pt x="2125047" y="109641"/>
                  <a:pt x="2107279" y="331443"/>
                  <a:pt x="2124672" y="512220"/>
                </a:cubicBezTo>
                <a:cubicBezTo>
                  <a:pt x="2142065" y="692997"/>
                  <a:pt x="2096286" y="727247"/>
                  <a:pt x="2124672" y="926875"/>
                </a:cubicBezTo>
                <a:cubicBezTo>
                  <a:pt x="2153058" y="1126504"/>
                  <a:pt x="2088580" y="1250044"/>
                  <a:pt x="2124672" y="1341530"/>
                </a:cubicBezTo>
                <a:cubicBezTo>
                  <a:pt x="2160764" y="1433016"/>
                  <a:pt x="2085793" y="1746857"/>
                  <a:pt x="2124672" y="1878142"/>
                </a:cubicBezTo>
                <a:cubicBezTo>
                  <a:pt x="2163551" y="2009427"/>
                  <a:pt x="2100406" y="2204900"/>
                  <a:pt x="2124672" y="2439145"/>
                </a:cubicBezTo>
                <a:cubicBezTo>
                  <a:pt x="2001062" y="2485481"/>
                  <a:pt x="1750290" y="2416413"/>
                  <a:pt x="1593504" y="2439145"/>
                </a:cubicBezTo>
                <a:cubicBezTo>
                  <a:pt x="1436718" y="2461877"/>
                  <a:pt x="1233456" y="2404769"/>
                  <a:pt x="1104829" y="2439145"/>
                </a:cubicBezTo>
                <a:cubicBezTo>
                  <a:pt x="976203" y="2473521"/>
                  <a:pt x="782774" y="2417271"/>
                  <a:pt x="616155" y="2439145"/>
                </a:cubicBezTo>
                <a:cubicBezTo>
                  <a:pt x="449536" y="2461019"/>
                  <a:pt x="167408" y="2387562"/>
                  <a:pt x="0" y="2439145"/>
                </a:cubicBezTo>
                <a:cubicBezTo>
                  <a:pt x="-10200" y="2328124"/>
                  <a:pt x="16752" y="2082258"/>
                  <a:pt x="0" y="1926925"/>
                </a:cubicBezTo>
                <a:cubicBezTo>
                  <a:pt x="-16752" y="1771592"/>
                  <a:pt x="20195" y="1574656"/>
                  <a:pt x="0" y="1463487"/>
                </a:cubicBezTo>
                <a:cubicBezTo>
                  <a:pt x="-20195" y="1352318"/>
                  <a:pt x="42368" y="1146887"/>
                  <a:pt x="0" y="1000049"/>
                </a:cubicBezTo>
                <a:cubicBezTo>
                  <a:pt x="-42368" y="853211"/>
                  <a:pt x="15242" y="749457"/>
                  <a:pt x="0" y="512220"/>
                </a:cubicBezTo>
                <a:cubicBezTo>
                  <a:pt x="-15242" y="274983"/>
                  <a:pt x="44049" y="133063"/>
                  <a:pt x="0" y="0"/>
                </a:cubicBezTo>
                <a:close/>
              </a:path>
              <a:path w="2124672" h="2439145" stroke="0" extrusionOk="0">
                <a:moveTo>
                  <a:pt x="0" y="0"/>
                </a:moveTo>
                <a:cubicBezTo>
                  <a:pt x="205696" y="-58293"/>
                  <a:pt x="370252" y="14167"/>
                  <a:pt x="509921" y="0"/>
                </a:cubicBezTo>
                <a:cubicBezTo>
                  <a:pt x="649590" y="-14167"/>
                  <a:pt x="868536" y="52697"/>
                  <a:pt x="1041089" y="0"/>
                </a:cubicBezTo>
                <a:cubicBezTo>
                  <a:pt x="1213642" y="-52697"/>
                  <a:pt x="1378923" y="12118"/>
                  <a:pt x="1508517" y="0"/>
                </a:cubicBezTo>
                <a:cubicBezTo>
                  <a:pt x="1638111" y="-12118"/>
                  <a:pt x="1824342" y="71025"/>
                  <a:pt x="2124672" y="0"/>
                </a:cubicBezTo>
                <a:cubicBezTo>
                  <a:pt x="2180162" y="186830"/>
                  <a:pt x="2069451" y="252601"/>
                  <a:pt x="2124672" y="463438"/>
                </a:cubicBezTo>
                <a:cubicBezTo>
                  <a:pt x="2179893" y="674275"/>
                  <a:pt x="2113043" y="731584"/>
                  <a:pt x="2124672" y="878092"/>
                </a:cubicBezTo>
                <a:cubicBezTo>
                  <a:pt x="2136301" y="1024600"/>
                  <a:pt x="2073252" y="1258210"/>
                  <a:pt x="2124672" y="1414704"/>
                </a:cubicBezTo>
                <a:cubicBezTo>
                  <a:pt x="2176092" y="1571198"/>
                  <a:pt x="2094015" y="1734495"/>
                  <a:pt x="2124672" y="1951316"/>
                </a:cubicBezTo>
                <a:cubicBezTo>
                  <a:pt x="2155329" y="2168137"/>
                  <a:pt x="2092625" y="2339905"/>
                  <a:pt x="2124672" y="2439145"/>
                </a:cubicBezTo>
                <a:cubicBezTo>
                  <a:pt x="2007692" y="2493971"/>
                  <a:pt x="1844711" y="2414355"/>
                  <a:pt x="1593504" y="2439145"/>
                </a:cubicBezTo>
                <a:cubicBezTo>
                  <a:pt x="1342297" y="2463935"/>
                  <a:pt x="1263652" y="2400726"/>
                  <a:pt x="1104829" y="2439145"/>
                </a:cubicBezTo>
                <a:cubicBezTo>
                  <a:pt x="946007" y="2477564"/>
                  <a:pt x="868199" y="2423650"/>
                  <a:pt x="637402" y="2439145"/>
                </a:cubicBezTo>
                <a:cubicBezTo>
                  <a:pt x="406605" y="2454640"/>
                  <a:pt x="210773" y="2415382"/>
                  <a:pt x="0" y="2439145"/>
                </a:cubicBezTo>
                <a:cubicBezTo>
                  <a:pt x="-24876" y="2238838"/>
                  <a:pt x="38051" y="2115061"/>
                  <a:pt x="0" y="1951316"/>
                </a:cubicBezTo>
                <a:cubicBezTo>
                  <a:pt x="-38051" y="1787571"/>
                  <a:pt x="32013" y="1626149"/>
                  <a:pt x="0" y="1512270"/>
                </a:cubicBezTo>
                <a:cubicBezTo>
                  <a:pt x="-32013" y="1398391"/>
                  <a:pt x="48477" y="1262774"/>
                  <a:pt x="0" y="1024441"/>
                </a:cubicBezTo>
                <a:cubicBezTo>
                  <a:pt x="-48477" y="786108"/>
                  <a:pt x="51729" y="743431"/>
                  <a:pt x="0" y="512220"/>
                </a:cubicBezTo>
                <a:cubicBezTo>
                  <a:pt x="-51729" y="281009"/>
                  <a:pt x="46914" y="131867"/>
                  <a:pt x="0" y="0"/>
                </a:cubicBezTo>
                <a:close/>
              </a:path>
            </a:pathLst>
          </a:custGeom>
          <a:ln w="28575">
            <a:solidFill>
              <a:srgbClr val="003300"/>
            </a:solidFill>
            <a:extLst>
              <a:ext uri="{C807C97D-BFC1-408E-A445-0C87EB9F89A2}">
                <ask:lineSketchStyleProps xmlns="" xmlns:ask="http://schemas.microsoft.com/office/drawing/2018/sketchyshapes" sd="1279028317">
                  <a:prstGeom prst="rect">
                    <a:avLst/>
                  </a:prstGeom>
                  <ask:type>
                    <ask:lineSketchScribble/>
                  </ask:type>
                </ask:lineSketchStyleProps>
              </a:ext>
            </a:extLst>
          </a:ln>
        </p:spPr>
      </p:pic>
      <p:pic>
        <p:nvPicPr>
          <p:cNvPr id="35" name="Picture 34">
            <a:extLst>
              <a:ext uri="{FF2B5EF4-FFF2-40B4-BE49-F238E27FC236}">
                <a16:creationId xmlns:a16="http://schemas.microsoft.com/office/drawing/2014/main" id="{3C7382C4-7047-4140-994A-BC2FC168EDE6}"/>
              </a:ext>
            </a:extLst>
          </p:cNvPr>
          <p:cNvPicPr>
            <a:picLocks noChangeAspect="1"/>
          </p:cNvPicPr>
          <p:nvPr/>
        </p:nvPicPr>
        <p:blipFill>
          <a:blip r:embed="rId4"/>
          <a:stretch>
            <a:fillRect/>
          </a:stretch>
        </p:blipFill>
        <p:spPr>
          <a:xfrm>
            <a:off x="6983840" y="2834323"/>
            <a:ext cx="2124664" cy="2477779"/>
          </a:xfrm>
          <a:custGeom>
            <a:avLst/>
            <a:gdLst>
              <a:gd name="connsiteX0" fmla="*/ 0 w 2124664"/>
              <a:gd name="connsiteY0" fmla="*/ 0 h 2477779"/>
              <a:gd name="connsiteX1" fmla="*/ 552413 w 2124664"/>
              <a:gd name="connsiteY1" fmla="*/ 0 h 2477779"/>
              <a:gd name="connsiteX2" fmla="*/ 1019839 w 2124664"/>
              <a:gd name="connsiteY2" fmla="*/ 0 h 2477779"/>
              <a:gd name="connsiteX3" fmla="*/ 1508511 w 2124664"/>
              <a:gd name="connsiteY3" fmla="*/ 0 h 2477779"/>
              <a:gd name="connsiteX4" fmla="*/ 2124664 w 2124664"/>
              <a:gd name="connsiteY4" fmla="*/ 0 h 2477779"/>
              <a:gd name="connsiteX5" fmla="*/ 2124664 w 2124664"/>
              <a:gd name="connsiteY5" fmla="*/ 470778 h 2477779"/>
              <a:gd name="connsiteX6" fmla="*/ 2124664 w 2124664"/>
              <a:gd name="connsiteY6" fmla="*/ 941556 h 2477779"/>
              <a:gd name="connsiteX7" fmla="*/ 2124664 w 2124664"/>
              <a:gd name="connsiteY7" fmla="*/ 1412334 h 2477779"/>
              <a:gd name="connsiteX8" fmla="*/ 2124664 w 2124664"/>
              <a:gd name="connsiteY8" fmla="*/ 1932668 h 2477779"/>
              <a:gd name="connsiteX9" fmla="*/ 2124664 w 2124664"/>
              <a:gd name="connsiteY9" fmla="*/ 2477779 h 2477779"/>
              <a:gd name="connsiteX10" fmla="*/ 1614745 w 2124664"/>
              <a:gd name="connsiteY10" fmla="*/ 2477779 h 2477779"/>
              <a:gd name="connsiteX11" fmla="*/ 1041085 w 2124664"/>
              <a:gd name="connsiteY11" fmla="*/ 2477779 h 2477779"/>
              <a:gd name="connsiteX12" fmla="*/ 467426 w 2124664"/>
              <a:gd name="connsiteY12" fmla="*/ 2477779 h 2477779"/>
              <a:gd name="connsiteX13" fmla="*/ 0 w 2124664"/>
              <a:gd name="connsiteY13" fmla="*/ 2477779 h 2477779"/>
              <a:gd name="connsiteX14" fmla="*/ 0 w 2124664"/>
              <a:gd name="connsiteY14" fmla="*/ 2007001 h 2477779"/>
              <a:gd name="connsiteX15" fmla="*/ 0 w 2124664"/>
              <a:gd name="connsiteY15" fmla="*/ 1511445 h 2477779"/>
              <a:gd name="connsiteX16" fmla="*/ 0 w 2124664"/>
              <a:gd name="connsiteY16" fmla="*/ 1090223 h 2477779"/>
              <a:gd name="connsiteX17" fmla="*/ 0 w 2124664"/>
              <a:gd name="connsiteY17" fmla="*/ 669000 h 2477779"/>
              <a:gd name="connsiteX18" fmla="*/ 0 w 2124664"/>
              <a:gd name="connsiteY18" fmla="*/ 0 h 24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24664" h="2477779" fill="none" extrusionOk="0">
                <a:moveTo>
                  <a:pt x="0" y="0"/>
                </a:moveTo>
                <a:cubicBezTo>
                  <a:pt x="184998" y="-24157"/>
                  <a:pt x="328463" y="51677"/>
                  <a:pt x="552413" y="0"/>
                </a:cubicBezTo>
                <a:cubicBezTo>
                  <a:pt x="776363" y="-51677"/>
                  <a:pt x="920259" y="5251"/>
                  <a:pt x="1019839" y="0"/>
                </a:cubicBezTo>
                <a:cubicBezTo>
                  <a:pt x="1119419" y="-5251"/>
                  <a:pt x="1409004" y="13322"/>
                  <a:pt x="1508511" y="0"/>
                </a:cubicBezTo>
                <a:cubicBezTo>
                  <a:pt x="1608018" y="-13322"/>
                  <a:pt x="1995680" y="19381"/>
                  <a:pt x="2124664" y="0"/>
                </a:cubicBezTo>
                <a:cubicBezTo>
                  <a:pt x="2128216" y="184910"/>
                  <a:pt x="2116239" y="353373"/>
                  <a:pt x="2124664" y="470778"/>
                </a:cubicBezTo>
                <a:cubicBezTo>
                  <a:pt x="2133089" y="588183"/>
                  <a:pt x="2114469" y="819261"/>
                  <a:pt x="2124664" y="941556"/>
                </a:cubicBezTo>
                <a:cubicBezTo>
                  <a:pt x="2134859" y="1063851"/>
                  <a:pt x="2069192" y="1192232"/>
                  <a:pt x="2124664" y="1412334"/>
                </a:cubicBezTo>
                <a:cubicBezTo>
                  <a:pt x="2180136" y="1632436"/>
                  <a:pt x="2071294" y="1741797"/>
                  <a:pt x="2124664" y="1932668"/>
                </a:cubicBezTo>
                <a:cubicBezTo>
                  <a:pt x="2178034" y="2123539"/>
                  <a:pt x="2060671" y="2317879"/>
                  <a:pt x="2124664" y="2477779"/>
                </a:cubicBezTo>
                <a:cubicBezTo>
                  <a:pt x="1887917" y="2500681"/>
                  <a:pt x="1750658" y="2468337"/>
                  <a:pt x="1614745" y="2477779"/>
                </a:cubicBezTo>
                <a:cubicBezTo>
                  <a:pt x="1478832" y="2487221"/>
                  <a:pt x="1256362" y="2435778"/>
                  <a:pt x="1041085" y="2477779"/>
                </a:cubicBezTo>
                <a:cubicBezTo>
                  <a:pt x="825808" y="2519780"/>
                  <a:pt x="675574" y="2422157"/>
                  <a:pt x="467426" y="2477779"/>
                </a:cubicBezTo>
                <a:cubicBezTo>
                  <a:pt x="259278" y="2533401"/>
                  <a:pt x="170276" y="2432964"/>
                  <a:pt x="0" y="2477779"/>
                </a:cubicBezTo>
                <a:cubicBezTo>
                  <a:pt x="-42847" y="2252955"/>
                  <a:pt x="39042" y="2242252"/>
                  <a:pt x="0" y="2007001"/>
                </a:cubicBezTo>
                <a:cubicBezTo>
                  <a:pt x="-39042" y="1771750"/>
                  <a:pt x="12269" y="1627365"/>
                  <a:pt x="0" y="1511445"/>
                </a:cubicBezTo>
                <a:cubicBezTo>
                  <a:pt x="-12269" y="1395525"/>
                  <a:pt x="41378" y="1194790"/>
                  <a:pt x="0" y="1090223"/>
                </a:cubicBezTo>
                <a:cubicBezTo>
                  <a:pt x="-41378" y="985656"/>
                  <a:pt x="44213" y="784733"/>
                  <a:pt x="0" y="669000"/>
                </a:cubicBezTo>
                <a:cubicBezTo>
                  <a:pt x="-44213" y="553267"/>
                  <a:pt x="44496" y="250643"/>
                  <a:pt x="0" y="0"/>
                </a:cubicBezTo>
                <a:close/>
              </a:path>
              <a:path w="2124664" h="2477779" stroke="0" extrusionOk="0">
                <a:moveTo>
                  <a:pt x="0" y="0"/>
                </a:moveTo>
                <a:cubicBezTo>
                  <a:pt x="225617" y="-30744"/>
                  <a:pt x="428419" y="6963"/>
                  <a:pt x="552413" y="0"/>
                </a:cubicBezTo>
                <a:cubicBezTo>
                  <a:pt x="676407" y="-6963"/>
                  <a:pt x="853449" y="26198"/>
                  <a:pt x="1083579" y="0"/>
                </a:cubicBezTo>
                <a:cubicBezTo>
                  <a:pt x="1313709" y="-26198"/>
                  <a:pt x="1518398" y="6646"/>
                  <a:pt x="1657238" y="0"/>
                </a:cubicBezTo>
                <a:cubicBezTo>
                  <a:pt x="1796078" y="-6646"/>
                  <a:pt x="1931419" y="52768"/>
                  <a:pt x="2124664" y="0"/>
                </a:cubicBezTo>
                <a:cubicBezTo>
                  <a:pt x="2137541" y="196496"/>
                  <a:pt x="2080091" y="407361"/>
                  <a:pt x="2124664" y="520334"/>
                </a:cubicBezTo>
                <a:cubicBezTo>
                  <a:pt x="2169237" y="633307"/>
                  <a:pt x="2110837" y="823394"/>
                  <a:pt x="2124664" y="941556"/>
                </a:cubicBezTo>
                <a:cubicBezTo>
                  <a:pt x="2138491" y="1059718"/>
                  <a:pt x="2115821" y="1164594"/>
                  <a:pt x="2124664" y="1387556"/>
                </a:cubicBezTo>
                <a:cubicBezTo>
                  <a:pt x="2133507" y="1610518"/>
                  <a:pt x="2093589" y="1754500"/>
                  <a:pt x="2124664" y="1907890"/>
                </a:cubicBezTo>
                <a:cubicBezTo>
                  <a:pt x="2155739" y="2061280"/>
                  <a:pt x="2073687" y="2305703"/>
                  <a:pt x="2124664" y="2477779"/>
                </a:cubicBezTo>
                <a:cubicBezTo>
                  <a:pt x="1938616" y="2484310"/>
                  <a:pt x="1826988" y="2474407"/>
                  <a:pt x="1635991" y="2477779"/>
                </a:cubicBezTo>
                <a:cubicBezTo>
                  <a:pt x="1444994" y="2481151"/>
                  <a:pt x="1365396" y="2422205"/>
                  <a:pt x="1104825" y="2477779"/>
                </a:cubicBezTo>
                <a:cubicBezTo>
                  <a:pt x="844254" y="2533353"/>
                  <a:pt x="734379" y="2432651"/>
                  <a:pt x="531166" y="2477779"/>
                </a:cubicBezTo>
                <a:cubicBezTo>
                  <a:pt x="327953" y="2522907"/>
                  <a:pt x="124675" y="2420534"/>
                  <a:pt x="0" y="2477779"/>
                </a:cubicBezTo>
                <a:cubicBezTo>
                  <a:pt x="-28853" y="2286370"/>
                  <a:pt x="36910" y="2188528"/>
                  <a:pt x="0" y="1957445"/>
                </a:cubicBezTo>
                <a:cubicBezTo>
                  <a:pt x="-36910" y="1726362"/>
                  <a:pt x="4252" y="1659966"/>
                  <a:pt x="0" y="1511445"/>
                </a:cubicBezTo>
                <a:cubicBezTo>
                  <a:pt x="-4252" y="1362924"/>
                  <a:pt x="55900" y="1146586"/>
                  <a:pt x="0" y="1015889"/>
                </a:cubicBezTo>
                <a:cubicBezTo>
                  <a:pt x="-55900" y="885192"/>
                  <a:pt x="12915" y="645281"/>
                  <a:pt x="0" y="470778"/>
                </a:cubicBezTo>
                <a:cubicBezTo>
                  <a:pt x="-12915" y="296275"/>
                  <a:pt x="22233" y="219237"/>
                  <a:pt x="0" y="0"/>
                </a:cubicBezTo>
                <a:close/>
              </a:path>
            </a:pathLst>
          </a:custGeom>
          <a:ln>
            <a:solidFill>
              <a:srgbClr val="CC9900"/>
            </a:solidFill>
            <a:extLst>
              <a:ext uri="{C807C97D-BFC1-408E-A445-0C87EB9F89A2}">
                <ask:lineSketchStyleProps xmlns="" xmlns:ask="http://schemas.microsoft.com/office/drawing/2018/sketchyshapes" sd="2305038078">
                  <a:prstGeom prst="rect">
                    <a:avLst/>
                  </a:prstGeom>
                  <ask:type>
                    <ask:lineSketchScribble/>
                  </ask:type>
                </ask:lineSketchStyleProps>
              </a:ext>
            </a:extLst>
          </a:ln>
        </p:spPr>
      </p:pic>
      <p:pic>
        <p:nvPicPr>
          <p:cNvPr id="37" name="Picture 36">
            <a:extLst>
              <a:ext uri="{FF2B5EF4-FFF2-40B4-BE49-F238E27FC236}">
                <a16:creationId xmlns:a16="http://schemas.microsoft.com/office/drawing/2014/main" id="{0D3559A6-4FF7-4950-8173-EA34CA553939}"/>
              </a:ext>
            </a:extLst>
          </p:cNvPr>
          <p:cNvPicPr>
            <a:picLocks noChangeAspect="1"/>
          </p:cNvPicPr>
          <p:nvPr/>
        </p:nvPicPr>
        <p:blipFill>
          <a:blip r:embed="rId5"/>
          <a:stretch>
            <a:fillRect/>
          </a:stretch>
        </p:blipFill>
        <p:spPr>
          <a:xfrm>
            <a:off x="4520024" y="5304971"/>
            <a:ext cx="4517796" cy="1514595"/>
          </a:xfrm>
          <a:prstGeom prst="rect">
            <a:avLst/>
          </a:prstGeom>
          <a:ln w="19050">
            <a:solidFill>
              <a:schemeClr val="accent6">
                <a:lumMod val="75000"/>
              </a:schemeClr>
            </a:solidFill>
          </a:ln>
        </p:spPr>
      </p:pic>
      <p:sp>
        <p:nvSpPr>
          <p:cNvPr id="39" name="TextBox 38">
            <a:extLst>
              <a:ext uri="{FF2B5EF4-FFF2-40B4-BE49-F238E27FC236}">
                <a16:creationId xmlns:a16="http://schemas.microsoft.com/office/drawing/2014/main" id="{986A8AD2-7292-406A-8A6C-655601FEBA2D}"/>
              </a:ext>
            </a:extLst>
          </p:cNvPr>
          <p:cNvSpPr txBox="1"/>
          <p:nvPr/>
        </p:nvSpPr>
        <p:spPr>
          <a:xfrm>
            <a:off x="4612764" y="5298982"/>
            <a:ext cx="947461" cy="461665"/>
          </a:xfrm>
          <a:prstGeom prst="rect">
            <a:avLst/>
          </a:prstGeom>
          <a:noFill/>
        </p:spPr>
        <p:txBody>
          <a:bodyPr wrap="square" rtlCol="0">
            <a:spAutoFit/>
          </a:bodyPr>
          <a:lstStyle/>
          <a:p>
            <a:pPr algn="ctr"/>
            <a:r>
              <a:rPr lang="en-ZA" sz="1200" b="1" dirty="0"/>
              <a:t>MARKING GUIDELINES</a:t>
            </a:r>
          </a:p>
        </p:txBody>
      </p:sp>
      <p:graphicFrame>
        <p:nvGraphicFramePr>
          <p:cNvPr id="19" name="Table 18">
            <a:extLst>
              <a:ext uri="{FF2B5EF4-FFF2-40B4-BE49-F238E27FC236}">
                <a16:creationId xmlns:a16="http://schemas.microsoft.com/office/drawing/2014/main" id="{93C64ABB-46BE-45ED-80F8-0838AE16E73F}"/>
              </a:ext>
            </a:extLst>
          </p:cNvPr>
          <p:cNvGraphicFramePr>
            <a:graphicFrameLocks noGrp="1"/>
          </p:cNvGraphicFramePr>
          <p:nvPr>
            <p:extLst>
              <p:ext uri="{D42A27DB-BD31-4B8C-83A1-F6EECF244321}">
                <p14:modId xmlns:p14="http://schemas.microsoft.com/office/powerpoint/2010/main" val="2417514244"/>
              </p:ext>
            </p:extLst>
          </p:nvPr>
        </p:nvGraphicFramePr>
        <p:xfrm>
          <a:off x="4671469" y="1565919"/>
          <a:ext cx="4204448" cy="1143001"/>
        </p:xfrm>
        <a:graphic>
          <a:graphicData uri="http://schemas.openxmlformats.org/drawingml/2006/table">
            <a:tbl>
              <a:tblPr firstRow="1" firstCol="1" bandRow="1">
                <a:tableStyleId>{E8B1032C-EA38-4F05-BA0D-38AFFFC7BED3}</a:tableStyleId>
              </a:tblPr>
              <a:tblGrid>
                <a:gridCol w="3039900">
                  <a:extLst>
                    <a:ext uri="{9D8B030D-6E8A-4147-A177-3AD203B41FA5}">
                      <a16:colId xmlns:a16="http://schemas.microsoft.com/office/drawing/2014/main" val="3885105819"/>
                    </a:ext>
                  </a:extLst>
                </a:gridCol>
                <a:gridCol w="1164548">
                  <a:extLst>
                    <a:ext uri="{9D8B030D-6E8A-4147-A177-3AD203B41FA5}">
                      <a16:colId xmlns:a16="http://schemas.microsoft.com/office/drawing/2014/main" val="2395651749"/>
                    </a:ext>
                  </a:extLst>
                </a:gridCol>
              </a:tblGrid>
              <a:tr h="141019">
                <a:tc>
                  <a:txBody>
                    <a:bodyPr/>
                    <a:lstStyle/>
                    <a:p>
                      <a:r>
                        <a:rPr lang="en-GB" sz="900" b="0" dirty="0">
                          <a:effectLst/>
                        </a:rPr>
                        <a:t>      Activity / Form</a:t>
                      </a:r>
                      <a:endParaRPr lang="en-ZA" sz="900" b="0" dirty="0">
                        <a:effectLst/>
                        <a:latin typeface="Arial Narrow" panose="020B0606020202030204" pitchFamily="34" charset="0"/>
                        <a:ea typeface="Times New Roman" panose="02020603050405020304" pitchFamily="18" charset="0"/>
                      </a:endParaRPr>
                    </a:p>
                  </a:txBody>
                  <a:tcPr marL="68580" marR="68580" marT="0" marB="0" anchor="ctr"/>
                </a:tc>
                <a:tc>
                  <a:txBody>
                    <a:bodyPr/>
                    <a:lstStyle/>
                    <a:p>
                      <a:pPr algn="ctr"/>
                      <a:r>
                        <a:rPr lang="en-GB" sz="900" b="0">
                          <a:effectLst/>
                        </a:rPr>
                        <a:t>Learner’s mark</a:t>
                      </a:r>
                      <a:endParaRPr lang="en-ZA" sz="900" b="0">
                        <a:effectLst/>
                        <a:latin typeface="Arial Narrow" panose="020B0606020202030204" pitchFamily="34" charset="0"/>
                        <a:ea typeface="Times New Roman" panose="02020603050405020304" pitchFamily="18" charset="0"/>
                      </a:endParaRPr>
                    </a:p>
                  </a:txBody>
                  <a:tcPr marL="68580" marR="68580" marT="0" marB="0"/>
                </a:tc>
                <a:extLst>
                  <a:ext uri="{0D108BD9-81ED-4DB2-BD59-A6C34878D82A}">
                    <a16:rowId xmlns:a16="http://schemas.microsoft.com/office/drawing/2014/main" val="2908763565"/>
                  </a:ext>
                </a:extLst>
              </a:tr>
              <a:tr h="282039">
                <a:tc>
                  <a:txBody>
                    <a:bodyPr/>
                    <a:lstStyle/>
                    <a:p>
                      <a:r>
                        <a:rPr lang="en-GB" sz="900" b="0" dirty="0">
                          <a:effectLst/>
                        </a:rPr>
                        <a:t> Practical (Responds to questions, participates in discussions)</a:t>
                      </a:r>
                      <a:endParaRPr lang="en-ZA" sz="900" b="0" dirty="0">
                        <a:effectLst/>
                        <a:latin typeface="Arial Narrow" panose="020B0606020202030204" pitchFamily="34" charset="0"/>
                        <a:ea typeface="Times New Roman" panose="02020603050405020304" pitchFamily="18" charset="0"/>
                      </a:endParaRPr>
                    </a:p>
                  </a:txBody>
                  <a:tcPr marL="68580" marR="68580" marT="0" marB="0" anchor="ctr"/>
                </a:tc>
                <a:tc>
                  <a:txBody>
                    <a:bodyPr/>
                    <a:lstStyle/>
                    <a:p>
                      <a:pPr algn="ctr"/>
                      <a:r>
                        <a:rPr lang="en-GB" sz="900" b="0" dirty="0">
                          <a:effectLst/>
                        </a:rPr>
                        <a:t> </a:t>
                      </a:r>
                      <a:endParaRPr lang="en-ZA" sz="900" b="0" dirty="0">
                        <a:effectLst/>
                        <a:latin typeface="Arial Narrow" panose="020B0606020202030204" pitchFamily="34" charset="0"/>
                        <a:ea typeface="Times New Roman" panose="02020603050405020304" pitchFamily="18" charset="0"/>
                      </a:endParaRPr>
                    </a:p>
                  </a:txBody>
                  <a:tcPr marL="68580" marR="68580" marT="0" marB="0"/>
                </a:tc>
                <a:extLst>
                  <a:ext uri="{0D108BD9-81ED-4DB2-BD59-A6C34878D82A}">
                    <a16:rowId xmlns:a16="http://schemas.microsoft.com/office/drawing/2014/main" val="3209529086"/>
                  </a:ext>
                </a:extLst>
              </a:tr>
              <a:tr h="282039">
                <a:tc>
                  <a:txBody>
                    <a:bodyPr/>
                    <a:lstStyle/>
                    <a:p>
                      <a:r>
                        <a:rPr lang="en-GB" sz="900" b="0" dirty="0">
                          <a:effectLst/>
                        </a:rPr>
                        <a:t> Oral (sorting objects, building puzzles, counting)</a:t>
                      </a:r>
                      <a:endParaRPr lang="en-ZA" sz="900" b="0" dirty="0">
                        <a:effectLst/>
                        <a:latin typeface="Arial Narrow" panose="020B0606020202030204" pitchFamily="34" charset="0"/>
                        <a:ea typeface="Times New Roman" panose="02020603050405020304" pitchFamily="18" charset="0"/>
                      </a:endParaRPr>
                    </a:p>
                  </a:txBody>
                  <a:tcPr marL="68580" marR="68580" marT="0" marB="0" anchor="ctr"/>
                </a:tc>
                <a:tc>
                  <a:txBody>
                    <a:bodyPr/>
                    <a:lstStyle/>
                    <a:p>
                      <a:pPr algn="ctr"/>
                      <a:r>
                        <a:rPr lang="en-GB" sz="900" b="0" dirty="0">
                          <a:effectLst/>
                        </a:rPr>
                        <a:t> </a:t>
                      </a:r>
                      <a:endParaRPr lang="en-ZA" sz="900" b="0" dirty="0">
                        <a:effectLst/>
                        <a:latin typeface="Arial Narrow" panose="020B0606020202030204" pitchFamily="34" charset="0"/>
                        <a:ea typeface="Times New Roman" panose="02020603050405020304" pitchFamily="18" charset="0"/>
                      </a:endParaRPr>
                    </a:p>
                  </a:txBody>
                  <a:tcPr marL="68580" marR="68580" marT="0" marB="0"/>
                </a:tc>
                <a:extLst>
                  <a:ext uri="{0D108BD9-81ED-4DB2-BD59-A6C34878D82A}">
                    <a16:rowId xmlns:a16="http://schemas.microsoft.com/office/drawing/2014/main" val="2881083130"/>
                  </a:ext>
                </a:extLst>
              </a:tr>
              <a:tr h="155865">
                <a:tc>
                  <a:txBody>
                    <a:bodyPr/>
                    <a:lstStyle/>
                    <a:p>
                      <a:r>
                        <a:rPr lang="en-GB" sz="900" b="0" dirty="0">
                          <a:effectLst/>
                        </a:rPr>
                        <a:t> Written (drawing, tracing, colouring)</a:t>
                      </a:r>
                      <a:endParaRPr lang="en-ZA" sz="900" b="0" dirty="0">
                        <a:effectLst/>
                        <a:latin typeface="Arial Narrow" panose="020B0606020202030204" pitchFamily="34" charset="0"/>
                        <a:ea typeface="Times New Roman" panose="02020603050405020304" pitchFamily="18" charset="0"/>
                      </a:endParaRPr>
                    </a:p>
                  </a:txBody>
                  <a:tcPr marL="68580" marR="68580" marT="0" marB="0" anchor="ctr"/>
                </a:tc>
                <a:tc>
                  <a:txBody>
                    <a:bodyPr/>
                    <a:lstStyle/>
                    <a:p>
                      <a:pPr algn="ctr"/>
                      <a:r>
                        <a:rPr lang="en-GB" sz="900" b="0" dirty="0">
                          <a:effectLst/>
                        </a:rPr>
                        <a:t> </a:t>
                      </a:r>
                      <a:endParaRPr lang="en-ZA" sz="900" b="0" dirty="0">
                        <a:effectLst/>
                        <a:latin typeface="Arial Narrow" panose="020B0606020202030204" pitchFamily="34" charset="0"/>
                        <a:ea typeface="Times New Roman" panose="02020603050405020304" pitchFamily="18" charset="0"/>
                      </a:endParaRPr>
                    </a:p>
                  </a:txBody>
                  <a:tcPr marL="68580" marR="68580" marT="0" marB="0"/>
                </a:tc>
                <a:extLst>
                  <a:ext uri="{0D108BD9-81ED-4DB2-BD59-A6C34878D82A}">
                    <a16:rowId xmlns:a16="http://schemas.microsoft.com/office/drawing/2014/main" val="1521439324"/>
                  </a:ext>
                </a:extLst>
              </a:tr>
              <a:tr h="282039">
                <a:tc>
                  <a:txBody>
                    <a:bodyPr/>
                    <a:lstStyle/>
                    <a:p>
                      <a:r>
                        <a:rPr lang="en-GB" sz="900" b="0" dirty="0">
                          <a:effectLst/>
                        </a:rPr>
                        <a:t> TOTAL</a:t>
                      </a:r>
                      <a:endParaRPr lang="en-ZA" sz="900" b="0" dirty="0">
                        <a:effectLst/>
                        <a:latin typeface="Arial Narrow" panose="020B0606020202030204" pitchFamily="34" charset="0"/>
                        <a:ea typeface="Times New Roman" panose="02020603050405020304" pitchFamily="18" charset="0"/>
                      </a:endParaRPr>
                    </a:p>
                  </a:txBody>
                  <a:tcPr marL="68580" marR="68580" marT="0" marB="0" anchor="ctr"/>
                </a:tc>
                <a:tc>
                  <a:txBody>
                    <a:bodyPr/>
                    <a:lstStyle/>
                    <a:p>
                      <a:pPr marL="228600"/>
                      <a:r>
                        <a:rPr lang="en-GB" sz="900" b="0" dirty="0">
                          <a:effectLst/>
                        </a:rPr>
                        <a:t> </a:t>
                      </a:r>
                      <a:endParaRPr lang="en-ZA" sz="900" b="0" dirty="0">
                        <a:effectLst/>
                      </a:endParaRPr>
                    </a:p>
                    <a:p>
                      <a:r>
                        <a:rPr lang="en-GB" sz="900" b="0" dirty="0">
                          <a:effectLst/>
                        </a:rPr>
                        <a:t> </a:t>
                      </a:r>
                      <a:endParaRPr lang="en-ZA" sz="900" b="0" dirty="0">
                        <a:effectLst/>
                        <a:latin typeface="Arial Narrow" panose="020B0606020202030204" pitchFamily="34" charset="0"/>
                        <a:ea typeface="Times New Roman" panose="02020603050405020304" pitchFamily="18" charset="0"/>
                      </a:endParaRPr>
                    </a:p>
                  </a:txBody>
                  <a:tcPr marL="68580" marR="68580" marT="0" marB="0" anchor="ctr"/>
                </a:tc>
                <a:extLst>
                  <a:ext uri="{0D108BD9-81ED-4DB2-BD59-A6C34878D82A}">
                    <a16:rowId xmlns:a16="http://schemas.microsoft.com/office/drawing/2014/main" val="1459246710"/>
                  </a:ext>
                </a:extLst>
              </a:tr>
            </a:tbl>
          </a:graphicData>
        </a:graphic>
      </p:graphicFrame>
    </p:spTree>
    <p:extLst>
      <p:ext uri="{BB962C8B-B14F-4D97-AF65-F5344CB8AC3E}">
        <p14:creationId xmlns:p14="http://schemas.microsoft.com/office/powerpoint/2010/main" val="288403777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C6155-4A5D-41B7-9372-62688534C0D5}"/>
              </a:ext>
            </a:extLst>
          </p:cNvPr>
          <p:cNvSpPr>
            <a:spLocks noGrp="1"/>
          </p:cNvSpPr>
          <p:nvPr>
            <p:ph type="title"/>
          </p:nvPr>
        </p:nvSpPr>
        <p:spPr>
          <a:xfrm>
            <a:off x="-32992" y="0"/>
            <a:ext cx="8229600" cy="908720"/>
          </a:xfrm>
        </p:spPr>
        <p:txBody>
          <a:bodyPr>
            <a:normAutofit fontScale="90000"/>
          </a:bodyPr>
          <a:lstStyle/>
          <a:p>
            <a:pPr algn="l"/>
            <a:r>
              <a:rPr lang="en-US" b="1" dirty="0">
                <a:solidFill>
                  <a:schemeClr val="accent6">
                    <a:lumMod val="50000"/>
                  </a:schemeClr>
                </a:solidFill>
                <a:latin typeface="Arial Narrow" panose="020B0606020202030204" pitchFamily="34" charset="0"/>
              </a:rPr>
              <a:t>DIAGNOSTIC ASSESSMENT GR 2 &amp; 3</a:t>
            </a:r>
          </a:p>
        </p:txBody>
      </p:sp>
      <p:cxnSp>
        <p:nvCxnSpPr>
          <p:cNvPr id="5" name="Straight Connector 4">
            <a:extLst>
              <a:ext uri="{FF2B5EF4-FFF2-40B4-BE49-F238E27FC236}">
                <a16:creationId xmlns:a16="http://schemas.microsoft.com/office/drawing/2014/main" id="{2FC87AC2-35AB-40E9-9707-E77B52D0DDA5}"/>
              </a:ext>
            </a:extLst>
          </p:cNvPr>
          <p:cNvCxnSpPr>
            <a:cxnSpLocks/>
          </p:cNvCxnSpPr>
          <p:nvPr/>
        </p:nvCxnSpPr>
        <p:spPr>
          <a:xfrm>
            <a:off x="4572000" y="830360"/>
            <a:ext cx="0" cy="5571091"/>
          </a:xfrm>
          <a:prstGeom prst="line">
            <a:avLst/>
          </a:prstGeom>
          <a:ln>
            <a:prstDash val="sysDot"/>
          </a:ln>
        </p:spPr>
        <p:style>
          <a:lnRef idx="1">
            <a:schemeClr val="accent6"/>
          </a:lnRef>
          <a:fillRef idx="0">
            <a:schemeClr val="accent6"/>
          </a:fillRef>
          <a:effectRef idx="0">
            <a:schemeClr val="accent6"/>
          </a:effectRef>
          <a:fontRef idx="minor">
            <a:schemeClr val="tx1"/>
          </a:fontRef>
        </p:style>
      </p:cxnSp>
      <p:sp>
        <p:nvSpPr>
          <p:cNvPr id="4" name="Rectangle: Rounded Corners 3">
            <a:extLst>
              <a:ext uri="{FF2B5EF4-FFF2-40B4-BE49-F238E27FC236}">
                <a16:creationId xmlns:a16="http://schemas.microsoft.com/office/drawing/2014/main" id="{75398F41-D601-4F35-8FCD-E8BFC4FD5BC8}"/>
              </a:ext>
            </a:extLst>
          </p:cNvPr>
          <p:cNvSpPr>
            <a:spLocks noChangeArrowheads="1"/>
          </p:cNvSpPr>
          <p:nvPr/>
        </p:nvSpPr>
        <p:spPr bwMode="auto">
          <a:xfrm>
            <a:off x="251520" y="780405"/>
            <a:ext cx="3725209" cy="753993"/>
          </a:xfrm>
          <a:prstGeom prst="roundRect">
            <a:avLst>
              <a:gd name="adj" fmla="val 16667"/>
            </a:avLst>
          </a:prstGeom>
          <a:gradFill rotWithShape="0">
            <a:gsLst>
              <a:gs pos="0">
                <a:srgbClr val="FFFFFF"/>
              </a:gs>
              <a:gs pos="100000">
                <a:srgbClr val="F7CAAC"/>
              </a:gs>
            </a:gsLst>
            <a:lin ang="5400000" scaled="1"/>
          </a:gradFill>
          <a:ln w="28575" algn="ctr">
            <a:solidFill>
              <a:srgbClr val="ED7D31"/>
            </a:solidFill>
            <a:round/>
            <a:headEnd/>
            <a:tailEnd/>
          </a:ln>
          <a:effectLst>
            <a:outerShdw blurRad="50800" dist="28398" dir="3806097" algn="ctr" rotWithShape="0">
              <a:srgbClr val="823B0B">
                <a:alpha val="50000"/>
              </a:srgbClr>
            </a:outerShdw>
          </a:effectLst>
        </p:spPr>
        <p:txBody>
          <a:bodyPr rot="0" vert="horz" wrap="square" lIns="0" tIns="108000" rIns="0" bIns="108000" anchor="t" anchorCtr="0" upright="1">
            <a:noAutofit/>
          </a:bodyPr>
          <a:lstStyle/>
          <a:p>
            <a:pPr algn="ctr"/>
            <a:r>
              <a:rPr lang="en-US" sz="1200" b="1" dirty="0">
                <a:solidFill>
                  <a:srgbClr val="000000"/>
                </a:solidFill>
                <a:effectLst/>
                <a:latin typeface="Arial" panose="020B0604020202020204" pitchFamily="34" charset="0"/>
                <a:ea typeface="MS Mincho" panose="02020609040205080304" pitchFamily="49" charset="-128"/>
                <a:cs typeface="Times New Roman" panose="02020603050405020304" pitchFamily="18" charset="0"/>
              </a:rPr>
              <a:t>EXEMPLAR  </a:t>
            </a:r>
            <a:endParaRPr lang="en-ZA" sz="1200" dirty="0">
              <a:effectLst/>
              <a:latin typeface="Calibri" panose="020F0502020204030204" pitchFamily="34" charset="0"/>
              <a:ea typeface="MS Mincho" panose="02020609040205080304" pitchFamily="49" charset="-128"/>
              <a:cs typeface="Times New Roman" panose="02020603050405020304" pitchFamily="18" charset="0"/>
            </a:endParaRPr>
          </a:p>
          <a:p>
            <a:pPr algn="ctr"/>
            <a:r>
              <a:rPr lang="en-US" sz="1200" b="1" dirty="0">
                <a:solidFill>
                  <a:srgbClr val="000000"/>
                </a:solidFill>
                <a:effectLst/>
                <a:latin typeface="Arial" panose="020B0604020202020204" pitchFamily="34" charset="0"/>
                <a:ea typeface="MS Mincho" panose="02020609040205080304" pitchFamily="49" charset="-128"/>
                <a:cs typeface="Times New Roman" panose="02020603050405020304" pitchFamily="18" charset="0"/>
              </a:rPr>
              <a:t>GRADE 2: MATHEMATICS</a:t>
            </a:r>
            <a:endParaRPr lang="en-ZA" sz="1200" dirty="0">
              <a:effectLst/>
              <a:latin typeface="Calibri" panose="020F0502020204030204" pitchFamily="34" charset="0"/>
              <a:ea typeface="MS Mincho" panose="02020609040205080304" pitchFamily="49" charset="-128"/>
              <a:cs typeface="Times New Roman" panose="02020603050405020304" pitchFamily="18" charset="0"/>
            </a:endParaRPr>
          </a:p>
          <a:p>
            <a:pPr algn="ctr"/>
            <a:r>
              <a:rPr lang="en-US" sz="1200" b="1" dirty="0">
                <a:solidFill>
                  <a:srgbClr val="000000"/>
                </a:solidFill>
                <a:effectLst/>
                <a:latin typeface="Arial" panose="020B0604020202020204" pitchFamily="34" charset="0"/>
                <a:ea typeface="MS Mincho" panose="02020609040205080304" pitchFamily="49" charset="-128"/>
                <a:cs typeface="Times New Roman" panose="02020603050405020304" pitchFamily="18" charset="0"/>
              </a:rPr>
              <a:t>DIAGNOSTIC ASSESSMENT</a:t>
            </a:r>
            <a:endParaRPr lang="en-ZA" sz="1200" dirty="0">
              <a:effectLst/>
              <a:latin typeface="Calibri" panose="020F0502020204030204" pitchFamily="34" charset="0"/>
              <a:ea typeface="MS Mincho" panose="02020609040205080304" pitchFamily="49" charset="-128"/>
              <a:cs typeface="Times New Roman" panose="02020603050405020304" pitchFamily="18" charset="0"/>
            </a:endParaRPr>
          </a:p>
          <a:p>
            <a:pPr algn="ctr">
              <a:lnSpc>
                <a:spcPct val="115000"/>
              </a:lnSpc>
              <a:spcAft>
                <a:spcPts val="1000"/>
              </a:spcAft>
            </a:pPr>
            <a:r>
              <a:rPr lang="en-US" sz="1800" b="1" dirty="0">
                <a:solidFill>
                  <a:srgbClr val="C45911"/>
                </a:solidFill>
                <a:effectLst/>
                <a:latin typeface="Arial" panose="020B0604020202020204" pitchFamily="34" charset="0"/>
                <a:ea typeface="MS Mincho" panose="02020609040205080304" pitchFamily="49" charset="-128"/>
                <a:cs typeface="Times New Roman" panose="02020603050405020304" pitchFamily="18" charset="0"/>
              </a:rPr>
              <a:t> </a:t>
            </a:r>
            <a:endParaRPr lang="en-ZA" sz="1100" dirty="0">
              <a:effectLst/>
              <a:latin typeface="Calibri" panose="020F0502020204030204" pitchFamily="34" charset="0"/>
              <a:ea typeface="MS Mincho" panose="02020609040205080304" pitchFamily="49" charset="-128"/>
              <a:cs typeface="Times New Roman" panose="02020603050405020304" pitchFamily="18" charset="0"/>
            </a:endParaRPr>
          </a:p>
          <a:p>
            <a:pPr algn="ctr">
              <a:lnSpc>
                <a:spcPct val="115000"/>
              </a:lnSpc>
              <a:spcAft>
                <a:spcPts val="1000"/>
              </a:spcAft>
            </a:pPr>
            <a:r>
              <a:rPr lang="en-US" sz="1800" b="1" dirty="0">
                <a:solidFill>
                  <a:srgbClr val="002060"/>
                </a:solidFill>
                <a:effectLst/>
                <a:latin typeface="Arial" panose="020B0604020202020204" pitchFamily="34" charset="0"/>
                <a:ea typeface="MS Mincho" panose="02020609040205080304" pitchFamily="49" charset="-128"/>
                <a:cs typeface="Times New Roman" panose="02020603050405020304" pitchFamily="18" charset="0"/>
              </a:rPr>
              <a:t> </a:t>
            </a:r>
            <a:endParaRPr lang="en-ZA" sz="1100" dirty="0">
              <a:effectLst/>
              <a:latin typeface="Calibri" panose="020F0502020204030204" pitchFamily="34" charset="0"/>
              <a:ea typeface="MS Mincho" panose="02020609040205080304" pitchFamily="49" charset="-128"/>
              <a:cs typeface="Times New Roman" panose="02020603050405020304" pitchFamily="18" charset="0"/>
            </a:endParaRPr>
          </a:p>
          <a:p>
            <a:pPr algn="ctr">
              <a:lnSpc>
                <a:spcPct val="115000"/>
              </a:lnSpc>
              <a:spcAft>
                <a:spcPts val="1000"/>
              </a:spcAft>
            </a:pPr>
            <a:r>
              <a:rPr lang="en-US" sz="1800" b="1" dirty="0">
                <a:solidFill>
                  <a:srgbClr val="17365D"/>
                </a:solidFill>
                <a:effectLst/>
                <a:latin typeface="Arial" panose="020B0604020202020204" pitchFamily="34" charset="0"/>
                <a:ea typeface="MS Mincho" panose="02020609040205080304" pitchFamily="49" charset="-128"/>
                <a:cs typeface="Times New Roman" panose="02020603050405020304" pitchFamily="18" charset="0"/>
              </a:rPr>
              <a:t> </a:t>
            </a:r>
            <a:endParaRPr lang="en-ZA" sz="1100" dirty="0">
              <a:effectLst/>
              <a:latin typeface="Calibri" panose="020F0502020204030204" pitchFamily="34" charset="0"/>
              <a:ea typeface="MS Mincho" panose="02020609040205080304" pitchFamily="49" charset="-128"/>
              <a:cs typeface="Times New Roman" panose="02020603050405020304" pitchFamily="18" charset="0"/>
            </a:endParaRPr>
          </a:p>
        </p:txBody>
      </p:sp>
      <p:pic>
        <p:nvPicPr>
          <p:cNvPr id="3" name="Picture 2">
            <a:extLst>
              <a:ext uri="{FF2B5EF4-FFF2-40B4-BE49-F238E27FC236}">
                <a16:creationId xmlns:a16="http://schemas.microsoft.com/office/drawing/2014/main" id="{A614BF3A-2077-4840-B8D9-25113DF020FB}"/>
              </a:ext>
            </a:extLst>
          </p:cNvPr>
          <p:cNvPicPr>
            <a:picLocks noChangeAspect="1"/>
          </p:cNvPicPr>
          <p:nvPr/>
        </p:nvPicPr>
        <p:blipFill>
          <a:blip r:embed="rId2"/>
          <a:stretch>
            <a:fillRect/>
          </a:stretch>
        </p:blipFill>
        <p:spPr>
          <a:xfrm>
            <a:off x="48702" y="1687977"/>
            <a:ext cx="4451290" cy="1253652"/>
          </a:xfrm>
          <a:prstGeom prst="rect">
            <a:avLst/>
          </a:prstGeom>
          <a:ln>
            <a:solidFill>
              <a:srgbClr val="FF6600"/>
            </a:solidFill>
          </a:ln>
        </p:spPr>
      </p:pic>
      <p:pic>
        <p:nvPicPr>
          <p:cNvPr id="11" name="Picture 10">
            <a:extLst>
              <a:ext uri="{FF2B5EF4-FFF2-40B4-BE49-F238E27FC236}">
                <a16:creationId xmlns:a16="http://schemas.microsoft.com/office/drawing/2014/main" id="{C1845F1B-7825-456E-892A-01CB24BDDA85}"/>
              </a:ext>
            </a:extLst>
          </p:cNvPr>
          <p:cNvPicPr>
            <a:picLocks noChangeAspect="1"/>
          </p:cNvPicPr>
          <p:nvPr/>
        </p:nvPicPr>
        <p:blipFill>
          <a:blip r:embed="rId3"/>
          <a:stretch>
            <a:fillRect/>
          </a:stretch>
        </p:blipFill>
        <p:spPr>
          <a:xfrm>
            <a:off x="81600" y="2987389"/>
            <a:ext cx="4418392" cy="2182634"/>
          </a:xfrm>
          <a:prstGeom prst="rect">
            <a:avLst/>
          </a:prstGeom>
          <a:ln w="9525">
            <a:solidFill>
              <a:srgbClr val="FF6600"/>
            </a:solidFill>
          </a:ln>
        </p:spPr>
      </p:pic>
      <p:pic>
        <p:nvPicPr>
          <p:cNvPr id="12" name="Picture 11">
            <a:extLst>
              <a:ext uri="{FF2B5EF4-FFF2-40B4-BE49-F238E27FC236}">
                <a16:creationId xmlns:a16="http://schemas.microsoft.com/office/drawing/2014/main" id="{BFF14840-993C-46EB-91EC-DE0949BA4CFC}"/>
              </a:ext>
            </a:extLst>
          </p:cNvPr>
          <p:cNvPicPr>
            <a:picLocks noChangeAspect="1"/>
          </p:cNvPicPr>
          <p:nvPr/>
        </p:nvPicPr>
        <p:blipFill>
          <a:blip r:embed="rId4"/>
          <a:stretch>
            <a:fillRect/>
          </a:stretch>
        </p:blipFill>
        <p:spPr>
          <a:xfrm>
            <a:off x="139105" y="5170023"/>
            <a:ext cx="8897391" cy="1885909"/>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Rectangle: Rounded Corners 14">
            <a:extLst>
              <a:ext uri="{FF2B5EF4-FFF2-40B4-BE49-F238E27FC236}">
                <a16:creationId xmlns:a16="http://schemas.microsoft.com/office/drawing/2014/main" id="{46A4961F-7B71-4587-A1E2-E4B9C1DC34AD}"/>
              </a:ext>
            </a:extLst>
          </p:cNvPr>
          <p:cNvSpPr>
            <a:spLocks noChangeArrowheads="1"/>
          </p:cNvSpPr>
          <p:nvPr/>
        </p:nvSpPr>
        <p:spPr bwMode="auto">
          <a:xfrm>
            <a:off x="5347074" y="780405"/>
            <a:ext cx="3528376" cy="778833"/>
          </a:xfrm>
          <a:prstGeom prst="roundRect">
            <a:avLst>
              <a:gd name="adj" fmla="val 16667"/>
            </a:avLst>
          </a:prstGeom>
          <a:gradFill rotWithShape="0">
            <a:gsLst>
              <a:gs pos="0">
                <a:srgbClr val="FFFFFF"/>
              </a:gs>
              <a:gs pos="100000">
                <a:srgbClr val="F7CAAC"/>
              </a:gs>
            </a:gsLst>
            <a:lin ang="5400000" scaled="1"/>
          </a:gradFill>
          <a:ln w="28575" algn="ctr">
            <a:solidFill>
              <a:srgbClr val="ED7D31"/>
            </a:solidFill>
            <a:round/>
            <a:headEnd/>
            <a:tailEnd/>
          </a:ln>
          <a:effectLst>
            <a:outerShdw blurRad="50800" dist="28398" dir="3806097" algn="ctr" rotWithShape="0">
              <a:srgbClr val="823B0B">
                <a:alpha val="50000"/>
              </a:srgbClr>
            </a:outerShdw>
          </a:effectLst>
        </p:spPr>
        <p:txBody>
          <a:bodyPr rot="0" vert="horz" wrap="square" lIns="0" tIns="108000" rIns="0" bIns="108000" anchor="t" anchorCtr="0" upright="1">
            <a:noAutofit/>
          </a:bodyPr>
          <a:lstStyle/>
          <a:p>
            <a:pPr algn="ctr"/>
            <a:r>
              <a:rPr lang="en-US" sz="1200" b="1" dirty="0">
                <a:solidFill>
                  <a:srgbClr val="000000"/>
                </a:solidFill>
                <a:effectLst/>
                <a:latin typeface="Arial" panose="020B0604020202020204" pitchFamily="34" charset="0"/>
                <a:ea typeface="MS Mincho" panose="02020609040205080304" pitchFamily="49" charset="-128"/>
                <a:cs typeface="Times New Roman" panose="02020603050405020304" pitchFamily="18" charset="0"/>
              </a:rPr>
              <a:t>EXEMPLAR </a:t>
            </a:r>
            <a:endParaRPr lang="en-ZA" sz="1200" dirty="0">
              <a:effectLst/>
              <a:latin typeface="Calibri" panose="020F0502020204030204" pitchFamily="34" charset="0"/>
              <a:ea typeface="MS Mincho" panose="02020609040205080304" pitchFamily="49" charset="-128"/>
              <a:cs typeface="Times New Roman" panose="02020603050405020304" pitchFamily="18" charset="0"/>
            </a:endParaRPr>
          </a:p>
          <a:p>
            <a:pPr algn="ctr"/>
            <a:r>
              <a:rPr lang="en-US" sz="1200" b="1" dirty="0">
                <a:solidFill>
                  <a:srgbClr val="000000"/>
                </a:solidFill>
                <a:effectLst/>
                <a:latin typeface="Arial" panose="020B0604020202020204" pitchFamily="34" charset="0"/>
                <a:ea typeface="MS Mincho" panose="02020609040205080304" pitchFamily="49" charset="-128"/>
                <a:cs typeface="Times New Roman" panose="02020603050405020304" pitchFamily="18" charset="0"/>
              </a:rPr>
              <a:t>GRADE 3: MATHEMATICS</a:t>
            </a:r>
            <a:endParaRPr lang="en-ZA" sz="1200" dirty="0">
              <a:effectLst/>
              <a:latin typeface="Calibri" panose="020F0502020204030204" pitchFamily="34" charset="0"/>
              <a:ea typeface="MS Mincho" panose="02020609040205080304" pitchFamily="49" charset="-128"/>
              <a:cs typeface="Times New Roman" panose="02020603050405020304" pitchFamily="18" charset="0"/>
            </a:endParaRPr>
          </a:p>
          <a:p>
            <a:pPr algn="ctr">
              <a:spcAft>
                <a:spcPts val="1000"/>
              </a:spcAft>
            </a:pPr>
            <a:r>
              <a:rPr lang="en-US" sz="1200" b="1" dirty="0">
                <a:solidFill>
                  <a:srgbClr val="000000"/>
                </a:solidFill>
                <a:effectLst/>
                <a:latin typeface="Arial" panose="020B0604020202020204" pitchFamily="34" charset="0"/>
                <a:ea typeface="MS Mincho" panose="02020609040205080304" pitchFamily="49" charset="-128"/>
                <a:cs typeface="Times New Roman" panose="02020603050405020304" pitchFamily="18" charset="0"/>
              </a:rPr>
              <a:t>DIAGNOSTIC ASSESSMENT</a:t>
            </a:r>
            <a:endParaRPr lang="en-ZA" sz="1200" dirty="0">
              <a:effectLst/>
              <a:latin typeface="Calibri" panose="020F0502020204030204" pitchFamily="34" charset="0"/>
              <a:ea typeface="MS Mincho" panose="02020609040205080304" pitchFamily="49" charset="-128"/>
              <a:cs typeface="Times New Roman" panose="02020603050405020304" pitchFamily="18" charset="0"/>
            </a:endParaRPr>
          </a:p>
          <a:p>
            <a:pPr algn="ctr">
              <a:lnSpc>
                <a:spcPct val="115000"/>
              </a:lnSpc>
              <a:spcAft>
                <a:spcPts val="1000"/>
              </a:spcAft>
            </a:pPr>
            <a:r>
              <a:rPr lang="en-US" sz="1800" b="1" dirty="0">
                <a:solidFill>
                  <a:srgbClr val="C45911"/>
                </a:solidFill>
                <a:effectLst/>
                <a:latin typeface="Arial" panose="020B0604020202020204" pitchFamily="34" charset="0"/>
                <a:ea typeface="MS Mincho" panose="02020609040205080304" pitchFamily="49" charset="-128"/>
                <a:cs typeface="Times New Roman" panose="02020603050405020304" pitchFamily="18" charset="0"/>
              </a:rPr>
              <a:t> </a:t>
            </a:r>
            <a:endParaRPr lang="en-ZA" sz="1100" dirty="0">
              <a:effectLst/>
              <a:latin typeface="Calibri" panose="020F0502020204030204" pitchFamily="34" charset="0"/>
              <a:ea typeface="MS Mincho" panose="02020609040205080304" pitchFamily="49" charset="-128"/>
              <a:cs typeface="Times New Roman" panose="02020603050405020304" pitchFamily="18" charset="0"/>
            </a:endParaRPr>
          </a:p>
          <a:p>
            <a:pPr algn="ctr">
              <a:lnSpc>
                <a:spcPct val="115000"/>
              </a:lnSpc>
              <a:spcAft>
                <a:spcPts val="1000"/>
              </a:spcAft>
            </a:pPr>
            <a:r>
              <a:rPr lang="en-US" sz="1800" b="1" dirty="0">
                <a:solidFill>
                  <a:srgbClr val="002060"/>
                </a:solidFill>
                <a:effectLst/>
                <a:latin typeface="Arial" panose="020B0604020202020204" pitchFamily="34" charset="0"/>
                <a:ea typeface="MS Mincho" panose="02020609040205080304" pitchFamily="49" charset="-128"/>
                <a:cs typeface="Times New Roman" panose="02020603050405020304" pitchFamily="18" charset="0"/>
              </a:rPr>
              <a:t> </a:t>
            </a:r>
            <a:endParaRPr lang="en-ZA" sz="1100" dirty="0">
              <a:effectLst/>
              <a:latin typeface="Calibri" panose="020F0502020204030204" pitchFamily="34" charset="0"/>
              <a:ea typeface="MS Mincho" panose="02020609040205080304" pitchFamily="49" charset="-128"/>
              <a:cs typeface="Times New Roman" panose="02020603050405020304" pitchFamily="18" charset="0"/>
            </a:endParaRPr>
          </a:p>
          <a:p>
            <a:pPr algn="ctr">
              <a:lnSpc>
                <a:spcPct val="115000"/>
              </a:lnSpc>
              <a:spcAft>
                <a:spcPts val="1000"/>
              </a:spcAft>
            </a:pPr>
            <a:r>
              <a:rPr lang="en-US" sz="1800" b="1" dirty="0">
                <a:solidFill>
                  <a:srgbClr val="17365D"/>
                </a:solidFill>
                <a:effectLst/>
                <a:latin typeface="Arial" panose="020B0604020202020204" pitchFamily="34" charset="0"/>
                <a:ea typeface="MS Mincho" panose="02020609040205080304" pitchFamily="49" charset="-128"/>
                <a:cs typeface="Times New Roman" panose="02020603050405020304" pitchFamily="18" charset="0"/>
              </a:rPr>
              <a:t> </a:t>
            </a:r>
            <a:endParaRPr lang="en-ZA" sz="1100" dirty="0">
              <a:effectLst/>
              <a:latin typeface="Calibri" panose="020F0502020204030204" pitchFamily="34" charset="0"/>
              <a:ea typeface="MS Mincho" panose="02020609040205080304" pitchFamily="49" charset="-128"/>
              <a:cs typeface="Times New Roman" panose="02020603050405020304" pitchFamily="18" charset="0"/>
            </a:endParaRPr>
          </a:p>
        </p:txBody>
      </p:sp>
      <p:pic>
        <p:nvPicPr>
          <p:cNvPr id="14" name="Picture 13">
            <a:extLst>
              <a:ext uri="{FF2B5EF4-FFF2-40B4-BE49-F238E27FC236}">
                <a16:creationId xmlns:a16="http://schemas.microsoft.com/office/drawing/2014/main" id="{F2687B29-F3CB-4AAA-AA5E-A29A9411C36D}"/>
              </a:ext>
            </a:extLst>
          </p:cNvPr>
          <p:cNvPicPr>
            <a:picLocks noChangeAspect="1"/>
          </p:cNvPicPr>
          <p:nvPr/>
        </p:nvPicPr>
        <p:blipFill>
          <a:blip r:embed="rId5"/>
          <a:stretch>
            <a:fillRect/>
          </a:stretch>
        </p:blipFill>
        <p:spPr>
          <a:xfrm>
            <a:off x="4716017" y="1687977"/>
            <a:ext cx="4392487" cy="1088358"/>
          </a:xfrm>
          <a:prstGeom prst="rect">
            <a:avLst/>
          </a:prstGeom>
          <a:ln w="19050">
            <a:solidFill>
              <a:srgbClr val="FF6600"/>
            </a:solidFill>
          </a:ln>
        </p:spPr>
      </p:pic>
      <p:pic>
        <p:nvPicPr>
          <p:cNvPr id="16" name="Picture 15">
            <a:extLst>
              <a:ext uri="{FF2B5EF4-FFF2-40B4-BE49-F238E27FC236}">
                <a16:creationId xmlns:a16="http://schemas.microsoft.com/office/drawing/2014/main" id="{C0C08E07-D05E-4A47-9999-145FC68B4BEB}"/>
              </a:ext>
            </a:extLst>
          </p:cNvPr>
          <p:cNvPicPr>
            <a:picLocks noChangeAspect="1"/>
          </p:cNvPicPr>
          <p:nvPr/>
        </p:nvPicPr>
        <p:blipFill>
          <a:blip r:embed="rId6"/>
          <a:stretch>
            <a:fillRect/>
          </a:stretch>
        </p:blipFill>
        <p:spPr>
          <a:xfrm>
            <a:off x="4668232" y="2870738"/>
            <a:ext cx="4336663" cy="2358461"/>
          </a:xfrm>
          <a:custGeom>
            <a:avLst/>
            <a:gdLst>
              <a:gd name="connsiteX0" fmla="*/ 0 w 4336663"/>
              <a:gd name="connsiteY0" fmla="*/ 0 h 2358461"/>
              <a:gd name="connsiteX1" fmla="*/ 585450 w 4336663"/>
              <a:gd name="connsiteY1" fmla="*/ 0 h 2358461"/>
              <a:gd name="connsiteX2" fmla="*/ 1084166 w 4336663"/>
              <a:gd name="connsiteY2" fmla="*/ 0 h 2358461"/>
              <a:gd name="connsiteX3" fmla="*/ 1539515 w 4336663"/>
              <a:gd name="connsiteY3" fmla="*/ 0 h 2358461"/>
              <a:gd name="connsiteX4" fmla="*/ 2168332 w 4336663"/>
              <a:gd name="connsiteY4" fmla="*/ 0 h 2358461"/>
              <a:gd name="connsiteX5" fmla="*/ 2710414 w 4336663"/>
              <a:gd name="connsiteY5" fmla="*/ 0 h 2358461"/>
              <a:gd name="connsiteX6" fmla="*/ 3165764 w 4336663"/>
              <a:gd name="connsiteY6" fmla="*/ 0 h 2358461"/>
              <a:gd name="connsiteX7" fmla="*/ 3577747 w 4336663"/>
              <a:gd name="connsiteY7" fmla="*/ 0 h 2358461"/>
              <a:gd name="connsiteX8" fmla="*/ 4336663 w 4336663"/>
              <a:gd name="connsiteY8" fmla="*/ 0 h 2358461"/>
              <a:gd name="connsiteX9" fmla="*/ 4336663 w 4336663"/>
              <a:gd name="connsiteY9" fmla="*/ 589615 h 2358461"/>
              <a:gd name="connsiteX10" fmla="*/ 4336663 w 4336663"/>
              <a:gd name="connsiteY10" fmla="*/ 1179231 h 2358461"/>
              <a:gd name="connsiteX11" fmla="*/ 4336663 w 4336663"/>
              <a:gd name="connsiteY11" fmla="*/ 1816015 h 2358461"/>
              <a:gd name="connsiteX12" fmla="*/ 4336663 w 4336663"/>
              <a:gd name="connsiteY12" fmla="*/ 2358461 h 2358461"/>
              <a:gd name="connsiteX13" fmla="*/ 3881313 w 4336663"/>
              <a:gd name="connsiteY13" fmla="*/ 2358461 h 2358461"/>
              <a:gd name="connsiteX14" fmla="*/ 3339231 w 4336663"/>
              <a:gd name="connsiteY14" fmla="*/ 2358461 h 2358461"/>
              <a:gd name="connsiteX15" fmla="*/ 2927248 w 4336663"/>
              <a:gd name="connsiteY15" fmla="*/ 2358461 h 2358461"/>
              <a:gd name="connsiteX16" fmla="*/ 2298431 w 4336663"/>
              <a:gd name="connsiteY16" fmla="*/ 2358461 h 2358461"/>
              <a:gd name="connsiteX17" fmla="*/ 1799715 w 4336663"/>
              <a:gd name="connsiteY17" fmla="*/ 2358461 h 2358461"/>
              <a:gd name="connsiteX18" fmla="*/ 1387732 w 4336663"/>
              <a:gd name="connsiteY18" fmla="*/ 2358461 h 2358461"/>
              <a:gd name="connsiteX19" fmla="*/ 802283 w 4336663"/>
              <a:gd name="connsiteY19" fmla="*/ 2358461 h 2358461"/>
              <a:gd name="connsiteX20" fmla="*/ 0 w 4336663"/>
              <a:gd name="connsiteY20" fmla="*/ 2358461 h 2358461"/>
              <a:gd name="connsiteX21" fmla="*/ 0 w 4336663"/>
              <a:gd name="connsiteY21" fmla="*/ 1721677 h 2358461"/>
              <a:gd name="connsiteX22" fmla="*/ 0 w 4336663"/>
              <a:gd name="connsiteY22" fmla="*/ 1155646 h 2358461"/>
              <a:gd name="connsiteX23" fmla="*/ 0 w 4336663"/>
              <a:gd name="connsiteY23" fmla="*/ 566031 h 2358461"/>
              <a:gd name="connsiteX24" fmla="*/ 0 w 4336663"/>
              <a:gd name="connsiteY24" fmla="*/ 0 h 2358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336663" h="2358461" fill="none" extrusionOk="0">
                <a:moveTo>
                  <a:pt x="0" y="0"/>
                </a:moveTo>
                <a:cubicBezTo>
                  <a:pt x="272195" y="-49885"/>
                  <a:pt x="366170" y="43188"/>
                  <a:pt x="585450" y="0"/>
                </a:cubicBezTo>
                <a:cubicBezTo>
                  <a:pt x="804730" y="-43188"/>
                  <a:pt x="963884" y="30371"/>
                  <a:pt x="1084166" y="0"/>
                </a:cubicBezTo>
                <a:cubicBezTo>
                  <a:pt x="1204448" y="-30371"/>
                  <a:pt x="1406170" y="16403"/>
                  <a:pt x="1539515" y="0"/>
                </a:cubicBezTo>
                <a:cubicBezTo>
                  <a:pt x="1672860" y="-16403"/>
                  <a:pt x="2008953" y="40221"/>
                  <a:pt x="2168332" y="0"/>
                </a:cubicBezTo>
                <a:cubicBezTo>
                  <a:pt x="2327711" y="-40221"/>
                  <a:pt x="2467797" y="67"/>
                  <a:pt x="2710414" y="0"/>
                </a:cubicBezTo>
                <a:cubicBezTo>
                  <a:pt x="2953031" y="-67"/>
                  <a:pt x="2985916" y="52740"/>
                  <a:pt x="3165764" y="0"/>
                </a:cubicBezTo>
                <a:cubicBezTo>
                  <a:pt x="3345612" y="-52740"/>
                  <a:pt x="3465204" y="40013"/>
                  <a:pt x="3577747" y="0"/>
                </a:cubicBezTo>
                <a:cubicBezTo>
                  <a:pt x="3690290" y="-40013"/>
                  <a:pt x="4130518" y="53674"/>
                  <a:pt x="4336663" y="0"/>
                </a:cubicBezTo>
                <a:cubicBezTo>
                  <a:pt x="4378095" y="215871"/>
                  <a:pt x="4321589" y="328802"/>
                  <a:pt x="4336663" y="589615"/>
                </a:cubicBezTo>
                <a:cubicBezTo>
                  <a:pt x="4351737" y="850429"/>
                  <a:pt x="4278902" y="1002943"/>
                  <a:pt x="4336663" y="1179231"/>
                </a:cubicBezTo>
                <a:cubicBezTo>
                  <a:pt x="4394424" y="1355519"/>
                  <a:pt x="4277632" y="1533295"/>
                  <a:pt x="4336663" y="1816015"/>
                </a:cubicBezTo>
                <a:cubicBezTo>
                  <a:pt x="4395694" y="2098735"/>
                  <a:pt x="4324202" y="2186698"/>
                  <a:pt x="4336663" y="2358461"/>
                </a:cubicBezTo>
                <a:cubicBezTo>
                  <a:pt x="4129006" y="2400149"/>
                  <a:pt x="4043784" y="2317354"/>
                  <a:pt x="3881313" y="2358461"/>
                </a:cubicBezTo>
                <a:cubicBezTo>
                  <a:pt x="3718842" y="2399568"/>
                  <a:pt x="3595969" y="2318406"/>
                  <a:pt x="3339231" y="2358461"/>
                </a:cubicBezTo>
                <a:cubicBezTo>
                  <a:pt x="3082493" y="2398516"/>
                  <a:pt x="3067985" y="2357485"/>
                  <a:pt x="2927248" y="2358461"/>
                </a:cubicBezTo>
                <a:cubicBezTo>
                  <a:pt x="2786511" y="2359437"/>
                  <a:pt x="2573824" y="2285866"/>
                  <a:pt x="2298431" y="2358461"/>
                </a:cubicBezTo>
                <a:cubicBezTo>
                  <a:pt x="2023038" y="2431056"/>
                  <a:pt x="1981376" y="2307907"/>
                  <a:pt x="1799715" y="2358461"/>
                </a:cubicBezTo>
                <a:cubicBezTo>
                  <a:pt x="1618054" y="2409015"/>
                  <a:pt x="1560169" y="2313742"/>
                  <a:pt x="1387732" y="2358461"/>
                </a:cubicBezTo>
                <a:cubicBezTo>
                  <a:pt x="1215295" y="2403180"/>
                  <a:pt x="1056004" y="2309574"/>
                  <a:pt x="802283" y="2358461"/>
                </a:cubicBezTo>
                <a:cubicBezTo>
                  <a:pt x="548562" y="2407348"/>
                  <a:pt x="289984" y="2312969"/>
                  <a:pt x="0" y="2358461"/>
                </a:cubicBezTo>
                <a:cubicBezTo>
                  <a:pt x="-4859" y="2120272"/>
                  <a:pt x="37768" y="2040009"/>
                  <a:pt x="0" y="1721677"/>
                </a:cubicBezTo>
                <a:cubicBezTo>
                  <a:pt x="-37768" y="1403345"/>
                  <a:pt x="36884" y="1353724"/>
                  <a:pt x="0" y="1155646"/>
                </a:cubicBezTo>
                <a:cubicBezTo>
                  <a:pt x="-36884" y="957568"/>
                  <a:pt x="66183" y="785973"/>
                  <a:pt x="0" y="566031"/>
                </a:cubicBezTo>
                <a:cubicBezTo>
                  <a:pt x="-66183" y="346089"/>
                  <a:pt x="10299" y="143357"/>
                  <a:pt x="0" y="0"/>
                </a:cubicBezTo>
                <a:close/>
              </a:path>
              <a:path w="4336663" h="2358461" stroke="0" extrusionOk="0">
                <a:moveTo>
                  <a:pt x="0" y="0"/>
                </a:moveTo>
                <a:cubicBezTo>
                  <a:pt x="136301" y="-42846"/>
                  <a:pt x="255637" y="2886"/>
                  <a:pt x="455350" y="0"/>
                </a:cubicBezTo>
                <a:cubicBezTo>
                  <a:pt x="655063" y="-2886"/>
                  <a:pt x="707328" y="13890"/>
                  <a:pt x="954066" y="0"/>
                </a:cubicBezTo>
                <a:cubicBezTo>
                  <a:pt x="1200804" y="-13890"/>
                  <a:pt x="1385907" y="63552"/>
                  <a:pt x="1582882" y="0"/>
                </a:cubicBezTo>
                <a:cubicBezTo>
                  <a:pt x="1779857" y="-63552"/>
                  <a:pt x="2037830" y="52513"/>
                  <a:pt x="2211698" y="0"/>
                </a:cubicBezTo>
                <a:cubicBezTo>
                  <a:pt x="2385566" y="-52513"/>
                  <a:pt x="2577751" y="23950"/>
                  <a:pt x="2710414" y="0"/>
                </a:cubicBezTo>
                <a:cubicBezTo>
                  <a:pt x="2843077" y="-23950"/>
                  <a:pt x="3120863" y="36871"/>
                  <a:pt x="3252497" y="0"/>
                </a:cubicBezTo>
                <a:cubicBezTo>
                  <a:pt x="3384131" y="-36871"/>
                  <a:pt x="3479319" y="13349"/>
                  <a:pt x="3664480" y="0"/>
                </a:cubicBezTo>
                <a:cubicBezTo>
                  <a:pt x="3849641" y="-13349"/>
                  <a:pt x="4179795" y="67715"/>
                  <a:pt x="4336663" y="0"/>
                </a:cubicBezTo>
                <a:cubicBezTo>
                  <a:pt x="4392280" y="179472"/>
                  <a:pt x="4310719" y="369176"/>
                  <a:pt x="4336663" y="613200"/>
                </a:cubicBezTo>
                <a:cubicBezTo>
                  <a:pt x="4362607" y="857224"/>
                  <a:pt x="4295234" y="932042"/>
                  <a:pt x="4336663" y="1132061"/>
                </a:cubicBezTo>
                <a:cubicBezTo>
                  <a:pt x="4378092" y="1332080"/>
                  <a:pt x="4312998" y="1521851"/>
                  <a:pt x="4336663" y="1721677"/>
                </a:cubicBezTo>
                <a:cubicBezTo>
                  <a:pt x="4360328" y="1921503"/>
                  <a:pt x="4280144" y="2040489"/>
                  <a:pt x="4336663" y="2358461"/>
                </a:cubicBezTo>
                <a:cubicBezTo>
                  <a:pt x="4217039" y="2376384"/>
                  <a:pt x="4028942" y="2340620"/>
                  <a:pt x="3881313" y="2358461"/>
                </a:cubicBezTo>
                <a:cubicBezTo>
                  <a:pt x="3733684" y="2376302"/>
                  <a:pt x="3479975" y="2335069"/>
                  <a:pt x="3339231" y="2358461"/>
                </a:cubicBezTo>
                <a:cubicBezTo>
                  <a:pt x="3198487" y="2381853"/>
                  <a:pt x="3075390" y="2339009"/>
                  <a:pt x="2883881" y="2358461"/>
                </a:cubicBezTo>
                <a:cubicBezTo>
                  <a:pt x="2692372" y="2377913"/>
                  <a:pt x="2657036" y="2329951"/>
                  <a:pt x="2471898" y="2358461"/>
                </a:cubicBezTo>
                <a:cubicBezTo>
                  <a:pt x="2286760" y="2386971"/>
                  <a:pt x="2195825" y="2327117"/>
                  <a:pt x="1973182" y="2358461"/>
                </a:cubicBezTo>
                <a:cubicBezTo>
                  <a:pt x="1750539" y="2389805"/>
                  <a:pt x="1701242" y="2354840"/>
                  <a:pt x="1561199" y="2358461"/>
                </a:cubicBezTo>
                <a:cubicBezTo>
                  <a:pt x="1421156" y="2362082"/>
                  <a:pt x="1133733" y="2357306"/>
                  <a:pt x="975749" y="2358461"/>
                </a:cubicBezTo>
                <a:cubicBezTo>
                  <a:pt x="817765" y="2359616"/>
                  <a:pt x="235640" y="2289229"/>
                  <a:pt x="0" y="2358461"/>
                </a:cubicBezTo>
                <a:cubicBezTo>
                  <a:pt x="-23774" y="2244589"/>
                  <a:pt x="18367" y="1969933"/>
                  <a:pt x="0" y="1839600"/>
                </a:cubicBezTo>
                <a:cubicBezTo>
                  <a:pt x="-18367" y="1709267"/>
                  <a:pt x="48495" y="1393998"/>
                  <a:pt x="0" y="1249984"/>
                </a:cubicBezTo>
                <a:cubicBezTo>
                  <a:pt x="-48495" y="1105970"/>
                  <a:pt x="17549" y="845758"/>
                  <a:pt x="0" y="683954"/>
                </a:cubicBezTo>
                <a:cubicBezTo>
                  <a:pt x="-17549" y="522150"/>
                  <a:pt x="11600" y="232490"/>
                  <a:pt x="0" y="0"/>
                </a:cubicBezTo>
                <a:close/>
              </a:path>
            </a:pathLst>
          </a:custGeom>
          <a:ln>
            <a:solidFill>
              <a:srgbClr val="FF6600"/>
            </a:solidFill>
            <a:extLst>
              <a:ext uri="{C807C97D-BFC1-408E-A445-0C87EB9F89A2}">
                <ask:lineSketchStyleProps xmlns="" xmlns:ask="http://schemas.microsoft.com/office/drawing/2018/sketchyshapes" sd="3455169935">
                  <a:prstGeom prst="rect">
                    <a:avLst/>
                  </a:prstGeom>
                  <ask:type>
                    <ask:lineSketchScribble/>
                  </ask:type>
                </ask:lineSketchStyleProps>
              </a:ext>
            </a:extLst>
          </a:ln>
        </p:spPr>
      </p:pic>
    </p:spTree>
    <p:extLst>
      <p:ext uri="{BB962C8B-B14F-4D97-AF65-F5344CB8AC3E}">
        <p14:creationId xmlns:p14="http://schemas.microsoft.com/office/powerpoint/2010/main" val="34053532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0CE8E-C4AD-4346-A046-885BE610BEC8}"/>
              </a:ext>
            </a:extLst>
          </p:cNvPr>
          <p:cNvSpPr>
            <a:spLocks noGrp="1"/>
          </p:cNvSpPr>
          <p:nvPr>
            <p:ph type="title"/>
          </p:nvPr>
        </p:nvSpPr>
        <p:spPr>
          <a:xfrm>
            <a:off x="152290" y="1252"/>
            <a:ext cx="7488833" cy="996164"/>
          </a:xfrm>
          <a:effectLst>
            <a:outerShdw blurRad="50800" dist="38100" dir="5400000" algn="t" rotWithShape="0">
              <a:prstClr val="black">
                <a:alpha val="40000"/>
              </a:prstClr>
            </a:outerShdw>
          </a:effectLst>
        </p:spPr>
        <p:txBody>
          <a:bodyPr>
            <a:normAutofit/>
          </a:bodyPr>
          <a:lstStyle/>
          <a:p>
            <a:pPr algn="l"/>
            <a:r>
              <a:rPr lang="en-ZA" sz="4000" b="1" dirty="0">
                <a:solidFill>
                  <a:schemeClr val="accent2">
                    <a:lumMod val="75000"/>
                  </a:schemeClr>
                </a:solidFill>
                <a:latin typeface="Arial Narrow" panose="020B0606020202030204" pitchFamily="34" charset="0"/>
              </a:rPr>
              <a:t>2021 TERM 2 RECOVERY ATPs</a:t>
            </a:r>
          </a:p>
        </p:txBody>
      </p:sp>
      <p:graphicFrame>
        <p:nvGraphicFramePr>
          <p:cNvPr id="5" name="Table 5">
            <a:extLst>
              <a:ext uri="{FF2B5EF4-FFF2-40B4-BE49-F238E27FC236}">
                <a16:creationId xmlns:a16="http://schemas.microsoft.com/office/drawing/2014/main" id="{8321682A-4911-402E-A31B-6DE5EFC17154}"/>
              </a:ext>
            </a:extLst>
          </p:cNvPr>
          <p:cNvGraphicFramePr>
            <a:graphicFrameLocks noGrp="1"/>
          </p:cNvGraphicFramePr>
          <p:nvPr>
            <p:ph sz="half" idx="1"/>
            <p:extLst>
              <p:ext uri="{D42A27DB-BD31-4B8C-83A1-F6EECF244321}">
                <p14:modId xmlns:p14="http://schemas.microsoft.com/office/powerpoint/2010/main" val="2703724119"/>
              </p:ext>
            </p:extLst>
          </p:nvPr>
        </p:nvGraphicFramePr>
        <p:xfrm>
          <a:off x="0" y="1105914"/>
          <a:ext cx="9144000" cy="5791758"/>
        </p:xfrm>
        <a:graphic>
          <a:graphicData uri="http://schemas.openxmlformats.org/drawingml/2006/table">
            <a:tbl>
              <a:tblPr firstRow="1" bandRow="1">
                <a:tableStyleId>{5C22544A-7EE6-4342-B048-85BDC9FD1C3A}</a:tableStyleId>
              </a:tblPr>
              <a:tblGrid>
                <a:gridCol w="1210210">
                  <a:extLst>
                    <a:ext uri="{9D8B030D-6E8A-4147-A177-3AD203B41FA5}">
                      <a16:colId xmlns:a16="http://schemas.microsoft.com/office/drawing/2014/main" val="3952735235"/>
                    </a:ext>
                  </a:extLst>
                </a:gridCol>
                <a:gridCol w="1993638">
                  <a:extLst>
                    <a:ext uri="{9D8B030D-6E8A-4147-A177-3AD203B41FA5}">
                      <a16:colId xmlns:a16="http://schemas.microsoft.com/office/drawing/2014/main" val="2158038242"/>
                    </a:ext>
                  </a:extLst>
                </a:gridCol>
                <a:gridCol w="1647778">
                  <a:extLst>
                    <a:ext uri="{9D8B030D-6E8A-4147-A177-3AD203B41FA5}">
                      <a16:colId xmlns:a16="http://schemas.microsoft.com/office/drawing/2014/main" val="853420051"/>
                    </a:ext>
                  </a:extLst>
                </a:gridCol>
                <a:gridCol w="1647778">
                  <a:extLst>
                    <a:ext uri="{9D8B030D-6E8A-4147-A177-3AD203B41FA5}">
                      <a16:colId xmlns:a16="http://schemas.microsoft.com/office/drawing/2014/main" val="206014158"/>
                    </a:ext>
                  </a:extLst>
                </a:gridCol>
                <a:gridCol w="2644596">
                  <a:extLst>
                    <a:ext uri="{9D8B030D-6E8A-4147-A177-3AD203B41FA5}">
                      <a16:colId xmlns:a16="http://schemas.microsoft.com/office/drawing/2014/main" val="2983613342"/>
                    </a:ext>
                  </a:extLst>
                </a:gridCol>
              </a:tblGrid>
              <a:tr h="797182">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ZA" sz="3200" dirty="0">
                          <a:latin typeface="Arial Narrow" panose="020B0606020202030204" pitchFamily="34" charset="0"/>
                          <a:cs typeface="Arial" panose="020B0604020202020204" pitchFamily="34" charset="0"/>
                        </a:rPr>
                        <a:t>FOUNDATION PHASE : MATHEMATICS</a:t>
                      </a:r>
                      <a:endParaRPr lang="en-ZA" sz="1050" dirty="0">
                        <a:latin typeface="Arial Narrow" panose="020B0606020202030204" pitchFamily="34" charset="0"/>
                        <a:cs typeface="Arial" panose="020B0604020202020204" pitchFamily="34" charset="0"/>
                      </a:endParaRPr>
                    </a:p>
                    <a:p>
                      <a:pPr algn="l"/>
                      <a:endParaRPr lang="en-ZA" sz="1050" dirty="0">
                        <a:latin typeface="Arial Narrow" panose="020B0606020202030204" pitchFamily="34" charset="0"/>
                        <a:cs typeface="Arial" panose="020B0604020202020204" pitchFamily="34" charset="0"/>
                      </a:endParaRPr>
                    </a:p>
                  </a:txBody>
                  <a:tcPr anchor="ctr">
                    <a:solidFill>
                      <a:srgbClr val="003300"/>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ZA" sz="1050" dirty="0">
                        <a:latin typeface="Arial Narrow" panose="020B0606020202030204" pitchFamily="34" charset="0"/>
                        <a:cs typeface="Arial" panose="020B0604020202020204" pitchFamily="34" charset="0"/>
                      </a:endParaRPr>
                    </a:p>
                  </a:txBody>
                  <a:tcPr anchor="ctr">
                    <a:solidFill>
                      <a:srgbClr val="336600"/>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ZA" sz="2400" dirty="0">
                        <a:latin typeface="Arial Narrow" panose="020B0606020202030204" pitchFamily="34" charset="0"/>
                        <a:cs typeface="Arial" panose="020B0604020202020204" pitchFamily="34" charset="0"/>
                      </a:endParaRPr>
                    </a:p>
                  </a:txBody>
                  <a:tcPr anchor="ctr">
                    <a:solidFill>
                      <a:srgbClr val="336600"/>
                    </a:solidFill>
                  </a:tcPr>
                </a:tc>
                <a:tc hMerge="1">
                  <a:txBody>
                    <a:bodyPr/>
                    <a:lstStyle/>
                    <a:p>
                      <a:endParaRPr lang="en-ZA"/>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ZA" sz="2400" dirty="0">
                        <a:latin typeface="Arial Narrow" panose="020B0606020202030204" pitchFamily="34" charset="0"/>
                        <a:cs typeface="Arial" panose="020B0604020202020204" pitchFamily="34" charset="0"/>
                      </a:endParaRPr>
                    </a:p>
                  </a:txBody>
                  <a:tcPr anchor="ctr">
                    <a:solidFill>
                      <a:srgbClr val="336600"/>
                    </a:solidFill>
                  </a:tcPr>
                </a:tc>
                <a:extLst>
                  <a:ext uri="{0D108BD9-81ED-4DB2-BD59-A6C34878D82A}">
                    <a16:rowId xmlns:a16="http://schemas.microsoft.com/office/drawing/2014/main" val="987025910"/>
                  </a:ext>
                </a:extLst>
              </a:tr>
              <a:tr h="999814">
                <a:tc>
                  <a:txBody>
                    <a:bodyPr/>
                    <a:lstStyle/>
                    <a:p>
                      <a:pPr algn="ctr"/>
                      <a:r>
                        <a:rPr lang="en-ZA" sz="2400" b="1" dirty="0">
                          <a:solidFill>
                            <a:schemeClr val="bg1"/>
                          </a:solidFill>
                          <a:latin typeface="Arial Narrow" panose="020B0606020202030204" pitchFamily="34" charset="0"/>
                          <a:cs typeface="Arial" panose="020B0604020202020204" pitchFamily="34" charset="0"/>
                        </a:rPr>
                        <a:t>GRADE</a:t>
                      </a:r>
                    </a:p>
                  </a:txBody>
                  <a:tcPr anchor="ctr">
                    <a:solidFill>
                      <a:srgbClr val="0033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ZA" sz="2400" b="1" dirty="0">
                          <a:solidFill>
                            <a:schemeClr val="bg1"/>
                          </a:solidFill>
                          <a:latin typeface="Arial Narrow" panose="020B0606020202030204" pitchFamily="34" charset="0"/>
                          <a:cs typeface="Arial" panose="020B0604020202020204" pitchFamily="34" charset="0"/>
                        </a:rPr>
                        <a:t>AMENDED </a:t>
                      </a:r>
                    </a:p>
                    <a:p>
                      <a:pPr marL="0" marR="0" lvl="0" indent="0" algn="ctr" defTabSz="914400" rtl="0" eaLnBrk="1" fontAlgn="auto" latinLnBrk="0" hangingPunct="1">
                        <a:lnSpc>
                          <a:spcPct val="100000"/>
                        </a:lnSpc>
                        <a:spcBef>
                          <a:spcPts val="0"/>
                        </a:spcBef>
                        <a:spcAft>
                          <a:spcPts val="0"/>
                        </a:spcAft>
                        <a:buClrTx/>
                        <a:buSzTx/>
                        <a:buFontTx/>
                        <a:buNone/>
                        <a:tabLst/>
                        <a:defRPr/>
                      </a:pPr>
                      <a:r>
                        <a:rPr lang="en-ZA" sz="2400" b="1" dirty="0">
                          <a:solidFill>
                            <a:schemeClr val="bg1"/>
                          </a:solidFill>
                          <a:latin typeface="Arial Narrow" panose="020B0606020202030204" pitchFamily="34" charset="0"/>
                          <a:cs typeface="Arial" panose="020B0604020202020204" pitchFamily="34" charset="0"/>
                        </a:rPr>
                        <a:t>2021 ATPS TERM 2</a:t>
                      </a:r>
                    </a:p>
                  </a:txBody>
                  <a:tcPr anchor="ctr">
                    <a:solidFill>
                      <a:srgbClr val="003300"/>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ZA" sz="2400" b="1" dirty="0">
                          <a:solidFill>
                            <a:schemeClr val="bg1"/>
                          </a:solidFill>
                          <a:latin typeface="Arial Narrow" panose="020B0606020202030204" pitchFamily="34" charset="0"/>
                          <a:cs typeface="Arial" panose="020B0604020202020204" pitchFamily="34" charset="0"/>
                        </a:rPr>
                        <a:t>EXEMPLAR DIAGNOSTIC TASKS</a:t>
                      </a:r>
                    </a:p>
                  </a:txBody>
                  <a:tcPr anchor="ctr">
                    <a:solidFill>
                      <a:srgbClr val="003300"/>
                    </a:solidFill>
                  </a:tcPr>
                </a:tc>
                <a:tc hMerge="1">
                  <a:txBody>
                    <a:bodyPr/>
                    <a:lstStyle/>
                    <a:p>
                      <a:endParaRPr lang="en-ZA"/>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ZA" sz="2400" b="1" dirty="0">
                          <a:solidFill>
                            <a:schemeClr val="bg1"/>
                          </a:solidFill>
                          <a:latin typeface="Arial Narrow" panose="020B0606020202030204" pitchFamily="34" charset="0"/>
                          <a:cs typeface="Arial" panose="020B0604020202020204" pitchFamily="34" charset="0"/>
                        </a:rPr>
                        <a:t>GOOGLE FORM LINKS</a:t>
                      </a:r>
                    </a:p>
                  </a:txBody>
                  <a:tcPr anchor="ctr">
                    <a:solidFill>
                      <a:srgbClr val="003300"/>
                    </a:solidFill>
                  </a:tcPr>
                </a:tc>
                <a:extLst>
                  <a:ext uri="{0D108BD9-81ED-4DB2-BD59-A6C34878D82A}">
                    <a16:rowId xmlns:a16="http://schemas.microsoft.com/office/drawing/2014/main" val="2958332658"/>
                  </a:ext>
                </a:extLst>
              </a:tr>
              <a:tr h="948392">
                <a:tc>
                  <a:txBody>
                    <a:bodyPr/>
                    <a:lstStyle/>
                    <a:p>
                      <a:pPr algn="l"/>
                      <a:r>
                        <a:rPr lang="en-ZA" sz="2000" b="1" dirty="0">
                          <a:latin typeface="Arial Narrow" panose="020B0606020202030204" pitchFamily="34" charset="0"/>
                          <a:cs typeface="Arial" panose="020B0604020202020204" pitchFamily="34" charset="0"/>
                        </a:rPr>
                        <a:t>GRADE R</a:t>
                      </a:r>
                    </a:p>
                  </a:txBody>
                  <a:tcPr anchor="ctr">
                    <a:solidFill>
                      <a:schemeClr val="accent3">
                        <a:lumMod val="40000"/>
                        <a:lumOff val="60000"/>
                      </a:schemeClr>
                    </a:solidFill>
                  </a:tcPr>
                </a:tc>
                <a:tc>
                  <a:txBody>
                    <a:bodyPr/>
                    <a:lstStyle/>
                    <a:p>
                      <a:endParaRPr lang="en-ZA" dirty="0">
                        <a:latin typeface="Arial" panose="020B0604020202020204" pitchFamily="34" charset="0"/>
                        <a:cs typeface="Arial" panose="020B0604020202020204" pitchFamily="34" charset="0"/>
                      </a:endParaRPr>
                    </a:p>
                  </a:txBody>
                  <a:tcPr anchor="ctr">
                    <a:solidFill>
                      <a:schemeClr val="accent3">
                        <a:lumMod val="40000"/>
                        <a:lumOff val="60000"/>
                      </a:schemeClr>
                    </a:solidFill>
                  </a:tcPr>
                </a:tc>
                <a:tc>
                  <a:txBody>
                    <a:bodyPr/>
                    <a:lstStyle/>
                    <a:p>
                      <a:endParaRPr lang="en-ZA" dirty="0">
                        <a:latin typeface="Arial" panose="020B0604020202020204" pitchFamily="34" charset="0"/>
                        <a:cs typeface="Arial" panose="020B0604020202020204" pitchFamily="34" charset="0"/>
                      </a:endParaRPr>
                    </a:p>
                  </a:txBody>
                  <a:tcPr anchor="ctr">
                    <a:solidFill>
                      <a:schemeClr val="accent3">
                        <a:lumMod val="40000"/>
                        <a:lumOff val="60000"/>
                      </a:schemeClr>
                    </a:solidFill>
                  </a:tcPr>
                </a:tc>
                <a:tc>
                  <a:txBody>
                    <a:bodyPr/>
                    <a:lstStyle/>
                    <a:p>
                      <a:endParaRPr lang="en-ZA" dirty="0">
                        <a:latin typeface="Arial" panose="020B0604020202020204" pitchFamily="34" charset="0"/>
                        <a:cs typeface="Arial" panose="020B0604020202020204" pitchFamily="34" charset="0"/>
                      </a:endParaRPr>
                    </a:p>
                  </a:txBody>
                  <a:tcPr anchor="ctr">
                    <a:solidFill>
                      <a:schemeClr val="accent3">
                        <a:lumMod val="40000"/>
                        <a:lumOff val="60000"/>
                      </a:schemeClr>
                    </a:solidFill>
                  </a:tcPr>
                </a:tc>
                <a:tc>
                  <a:txBody>
                    <a:bodyPr/>
                    <a:lstStyle/>
                    <a:p>
                      <a:r>
                        <a:rPr lang="en-GB" sz="1000" dirty="0">
                          <a:latin typeface="Arial" panose="020B0604020202020204" pitchFamily="34" charset="0"/>
                          <a:cs typeface="Arial" panose="020B0604020202020204" pitchFamily="34" charset="0"/>
                          <a:hlinkClick r:id="rId4"/>
                        </a:rPr>
                        <a:t>GR. R DIAGNOSTIC CAPTURING TOOL</a:t>
                      </a:r>
                      <a:endParaRPr lang="en-ZA" sz="1000" dirty="0">
                        <a:latin typeface="Arial" panose="020B0604020202020204" pitchFamily="34" charset="0"/>
                        <a:cs typeface="Arial" panose="020B0604020202020204" pitchFamily="34" charset="0"/>
                      </a:endParaRPr>
                    </a:p>
                  </a:txBody>
                  <a:tcPr anchor="ctr">
                    <a:solidFill>
                      <a:schemeClr val="accent3">
                        <a:lumMod val="40000"/>
                        <a:lumOff val="60000"/>
                      </a:schemeClr>
                    </a:solidFill>
                  </a:tcPr>
                </a:tc>
                <a:extLst>
                  <a:ext uri="{0D108BD9-81ED-4DB2-BD59-A6C34878D82A}">
                    <a16:rowId xmlns:a16="http://schemas.microsoft.com/office/drawing/2014/main" val="836854923"/>
                  </a:ext>
                </a:extLst>
              </a:tr>
              <a:tr h="948392">
                <a:tc>
                  <a:txBody>
                    <a:bodyPr/>
                    <a:lstStyle/>
                    <a:p>
                      <a:pPr algn="l"/>
                      <a:r>
                        <a:rPr lang="en-ZA" sz="2000" b="1" dirty="0">
                          <a:latin typeface="Arial Narrow" panose="020B0606020202030204" pitchFamily="34" charset="0"/>
                          <a:cs typeface="Arial" panose="020B0604020202020204" pitchFamily="34" charset="0"/>
                        </a:rPr>
                        <a:t>GRADE 1</a:t>
                      </a:r>
                    </a:p>
                  </a:txBody>
                  <a:tcPr anchor="ctr">
                    <a:solidFill>
                      <a:srgbClr val="FFFFCC"/>
                    </a:solidFill>
                  </a:tcPr>
                </a:tc>
                <a:tc>
                  <a:txBody>
                    <a:bodyPr/>
                    <a:lstStyle/>
                    <a:p>
                      <a:endParaRPr lang="en-ZA" dirty="0">
                        <a:latin typeface="Arial" panose="020B0604020202020204" pitchFamily="34" charset="0"/>
                        <a:cs typeface="Arial" panose="020B0604020202020204" pitchFamily="34" charset="0"/>
                      </a:endParaRPr>
                    </a:p>
                  </a:txBody>
                  <a:tcPr anchor="ctr">
                    <a:solidFill>
                      <a:srgbClr val="FFFFCC"/>
                    </a:solidFill>
                  </a:tcPr>
                </a:tc>
                <a:tc>
                  <a:txBody>
                    <a:bodyPr/>
                    <a:lstStyle/>
                    <a:p>
                      <a:endParaRPr lang="en-ZA" dirty="0">
                        <a:latin typeface="Arial" panose="020B0604020202020204" pitchFamily="34" charset="0"/>
                        <a:cs typeface="Arial" panose="020B0604020202020204" pitchFamily="34" charset="0"/>
                      </a:endParaRPr>
                    </a:p>
                  </a:txBody>
                  <a:tcPr anchor="ctr">
                    <a:solidFill>
                      <a:srgbClr val="FFFFCC"/>
                    </a:solidFill>
                  </a:tcPr>
                </a:tc>
                <a:tc>
                  <a:txBody>
                    <a:bodyPr/>
                    <a:lstStyle/>
                    <a:p>
                      <a:endParaRPr lang="en-ZA" dirty="0">
                        <a:latin typeface="Arial" panose="020B0604020202020204" pitchFamily="34" charset="0"/>
                        <a:cs typeface="Arial" panose="020B0604020202020204" pitchFamily="34" charset="0"/>
                      </a:endParaRPr>
                    </a:p>
                  </a:txBody>
                  <a:tcPr anchor="ctr">
                    <a:solidFill>
                      <a:srgbClr val="FFFFCC"/>
                    </a:solidFill>
                  </a:tcPr>
                </a:tc>
                <a:tc>
                  <a:txBody>
                    <a:bodyPr/>
                    <a:lstStyle/>
                    <a:p>
                      <a:r>
                        <a:rPr lang="en-GB" sz="1050" dirty="0">
                          <a:latin typeface="Arial" panose="020B0604020202020204" pitchFamily="34" charset="0"/>
                          <a:cs typeface="Arial" panose="020B0604020202020204" pitchFamily="34" charset="0"/>
                          <a:hlinkClick r:id="rId5"/>
                        </a:rPr>
                        <a:t>GR.1 DIAGNOSTIC CAPTURING TOOL</a:t>
                      </a:r>
                      <a:endParaRPr lang="en-ZA" sz="1050" dirty="0">
                        <a:latin typeface="Arial" panose="020B0604020202020204" pitchFamily="34" charset="0"/>
                        <a:cs typeface="Arial" panose="020B0604020202020204" pitchFamily="34" charset="0"/>
                      </a:endParaRPr>
                    </a:p>
                  </a:txBody>
                  <a:tcPr anchor="ctr">
                    <a:solidFill>
                      <a:srgbClr val="FFFFCC"/>
                    </a:solidFill>
                  </a:tcPr>
                </a:tc>
                <a:extLst>
                  <a:ext uri="{0D108BD9-81ED-4DB2-BD59-A6C34878D82A}">
                    <a16:rowId xmlns:a16="http://schemas.microsoft.com/office/drawing/2014/main" val="2942825196"/>
                  </a:ext>
                </a:extLst>
              </a:tr>
              <a:tr h="960680">
                <a:tc>
                  <a:txBody>
                    <a:bodyPr/>
                    <a:lstStyle/>
                    <a:p>
                      <a:pPr algn="l"/>
                      <a:r>
                        <a:rPr lang="en-ZA" sz="2000" b="1" dirty="0">
                          <a:latin typeface="Arial Narrow" panose="020B0606020202030204" pitchFamily="34" charset="0"/>
                          <a:cs typeface="Arial" panose="020B0604020202020204" pitchFamily="34" charset="0"/>
                        </a:rPr>
                        <a:t>GRADE 2</a:t>
                      </a:r>
                    </a:p>
                  </a:txBody>
                  <a:tcPr anchor="ctr">
                    <a:solidFill>
                      <a:schemeClr val="accent3">
                        <a:lumMod val="60000"/>
                        <a:lumOff val="40000"/>
                      </a:schemeClr>
                    </a:solidFill>
                  </a:tcPr>
                </a:tc>
                <a:tc>
                  <a:txBody>
                    <a:bodyPr/>
                    <a:lstStyle/>
                    <a:p>
                      <a:endParaRPr lang="en-ZA" dirty="0">
                        <a:latin typeface="Arial" panose="020B0604020202020204" pitchFamily="34" charset="0"/>
                        <a:cs typeface="Arial" panose="020B0604020202020204" pitchFamily="34" charset="0"/>
                      </a:endParaRPr>
                    </a:p>
                  </a:txBody>
                  <a:tcPr anchor="ctr">
                    <a:solidFill>
                      <a:schemeClr val="accent3">
                        <a:lumMod val="60000"/>
                        <a:lumOff val="40000"/>
                      </a:schemeClr>
                    </a:solidFill>
                  </a:tcPr>
                </a:tc>
                <a:tc>
                  <a:txBody>
                    <a:bodyPr/>
                    <a:lstStyle/>
                    <a:p>
                      <a:endParaRPr lang="en-ZA" dirty="0">
                        <a:latin typeface="Arial" panose="020B0604020202020204" pitchFamily="34" charset="0"/>
                        <a:cs typeface="Arial" panose="020B0604020202020204" pitchFamily="34" charset="0"/>
                      </a:endParaRPr>
                    </a:p>
                  </a:txBody>
                  <a:tcPr anchor="ctr">
                    <a:solidFill>
                      <a:schemeClr val="accent3">
                        <a:lumMod val="60000"/>
                        <a:lumOff val="40000"/>
                      </a:schemeClr>
                    </a:solidFill>
                  </a:tcPr>
                </a:tc>
                <a:tc>
                  <a:txBody>
                    <a:bodyPr/>
                    <a:lstStyle/>
                    <a:p>
                      <a:endParaRPr lang="en-ZA" dirty="0">
                        <a:latin typeface="Arial" panose="020B0604020202020204" pitchFamily="34" charset="0"/>
                        <a:cs typeface="Arial" panose="020B0604020202020204" pitchFamily="34" charset="0"/>
                      </a:endParaRPr>
                    </a:p>
                  </a:txBody>
                  <a:tcPr anchor="ctr">
                    <a:solidFill>
                      <a:schemeClr val="accent3">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latin typeface="Arial" panose="020B0604020202020204" pitchFamily="34" charset="0"/>
                          <a:cs typeface="Arial" panose="020B0604020202020204" pitchFamily="34" charset="0"/>
                          <a:hlinkClick r:id="rId6"/>
                        </a:rPr>
                        <a:t>GR. 2 DIAGNOSTIC CAPTURING TOOL</a:t>
                      </a:r>
                      <a:endParaRPr lang="en-ZA" sz="1050" dirty="0">
                        <a:latin typeface="Arial" panose="020B0604020202020204" pitchFamily="34" charset="0"/>
                        <a:cs typeface="Arial" panose="020B0604020202020204" pitchFamily="34" charset="0"/>
                      </a:endParaRPr>
                    </a:p>
                    <a:p>
                      <a:endParaRPr lang="en-ZA" dirty="0">
                        <a:latin typeface="Arial" panose="020B0604020202020204" pitchFamily="34" charset="0"/>
                        <a:cs typeface="Arial" panose="020B0604020202020204" pitchFamily="34" charset="0"/>
                      </a:endParaRPr>
                    </a:p>
                  </a:txBody>
                  <a:tcPr anchor="ctr">
                    <a:solidFill>
                      <a:schemeClr val="accent3">
                        <a:lumMod val="60000"/>
                        <a:lumOff val="40000"/>
                      </a:schemeClr>
                    </a:solidFill>
                  </a:tcPr>
                </a:tc>
                <a:extLst>
                  <a:ext uri="{0D108BD9-81ED-4DB2-BD59-A6C34878D82A}">
                    <a16:rowId xmlns:a16="http://schemas.microsoft.com/office/drawing/2014/main" val="444321146"/>
                  </a:ext>
                </a:extLst>
              </a:tr>
              <a:tr h="94839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2000" b="1" dirty="0">
                          <a:latin typeface="Arial Narrow" panose="020B0606020202030204" pitchFamily="34" charset="0"/>
                          <a:cs typeface="Arial" panose="020B0604020202020204" pitchFamily="34" charset="0"/>
                        </a:rPr>
                        <a:t>GRADE 3</a:t>
                      </a:r>
                    </a:p>
                  </a:txBody>
                  <a:tcPr anchor="ctr">
                    <a:solidFill>
                      <a:schemeClr val="accent3">
                        <a:lumMod val="60000"/>
                        <a:lumOff val="40000"/>
                      </a:schemeClr>
                    </a:solidFill>
                  </a:tcPr>
                </a:tc>
                <a:tc>
                  <a:txBody>
                    <a:bodyPr/>
                    <a:lstStyle/>
                    <a:p>
                      <a:endParaRPr lang="en-ZA" dirty="0">
                        <a:latin typeface="Arial" panose="020B0604020202020204" pitchFamily="34" charset="0"/>
                        <a:cs typeface="Arial" panose="020B0604020202020204" pitchFamily="34" charset="0"/>
                      </a:endParaRPr>
                    </a:p>
                  </a:txBody>
                  <a:tcPr anchor="ctr">
                    <a:solidFill>
                      <a:schemeClr val="accent3">
                        <a:lumMod val="60000"/>
                        <a:lumOff val="40000"/>
                      </a:schemeClr>
                    </a:solidFill>
                  </a:tcPr>
                </a:tc>
                <a:tc>
                  <a:txBody>
                    <a:bodyPr/>
                    <a:lstStyle/>
                    <a:p>
                      <a:endParaRPr lang="en-ZA" dirty="0">
                        <a:latin typeface="Arial" panose="020B0604020202020204" pitchFamily="34" charset="0"/>
                        <a:cs typeface="Arial" panose="020B0604020202020204" pitchFamily="34" charset="0"/>
                      </a:endParaRPr>
                    </a:p>
                  </a:txBody>
                  <a:tcPr anchor="ctr">
                    <a:solidFill>
                      <a:schemeClr val="accent3">
                        <a:lumMod val="60000"/>
                        <a:lumOff val="40000"/>
                      </a:schemeClr>
                    </a:solidFill>
                  </a:tcPr>
                </a:tc>
                <a:tc>
                  <a:txBody>
                    <a:bodyPr/>
                    <a:lstStyle/>
                    <a:p>
                      <a:endParaRPr lang="en-ZA" dirty="0">
                        <a:latin typeface="Arial" panose="020B0604020202020204" pitchFamily="34" charset="0"/>
                        <a:cs typeface="Arial" panose="020B0604020202020204" pitchFamily="34" charset="0"/>
                      </a:endParaRPr>
                    </a:p>
                  </a:txBody>
                  <a:tcPr anchor="ctr">
                    <a:solidFill>
                      <a:schemeClr val="accent3">
                        <a:lumMod val="60000"/>
                        <a:lumOff val="40000"/>
                      </a:schemeClr>
                    </a:solidFill>
                  </a:tcPr>
                </a:tc>
                <a:tc>
                  <a:txBody>
                    <a:bodyPr/>
                    <a:lstStyle/>
                    <a:p>
                      <a:r>
                        <a:rPr lang="en-GB" sz="1050" dirty="0">
                          <a:latin typeface="Arial" panose="020B0604020202020204" pitchFamily="34" charset="0"/>
                          <a:cs typeface="Arial" panose="020B0604020202020204" pitchFamily="34" charset="0"/>
                          <a:hlinkClick r:id="rId7"/>
                        </a:rPr>
                        <a:t>GR. 3 DIAGNOSTIC CAPTURING TOOL</a:t>
                      </a:r>
                      <a:endParaRPr lang="en-ZA" sz="1050" dirty="0">
                        <a:latin typeface="Arial" panose="020B0604020202020204" pitchFamily="34" charset="0"/>
                        <a:cs typeface="Arial" panose="020B0604020202020204" pitchFamily="34" charset="0"/>
                      </a:endParaRPr>
                    </a:p>
                  </a:txBody>
                  <a:tcPr anchor="ctr">
                    <a:solidFill>
                      <a:schemeClr val="accent3">
                        <a:lumMod val="60000"/>
                        <a:lumOff val="40000"/>
                      </a:schemeClr>
                    </a:solidFill>
                  </a:tcPr>
                </a:tc>
                <a:extLst>
                  <a:ext uri="{0D108BD9-81ED-4DB2-BD59-A6C34878D82A}">
                    <a16:rowId xmlns:a16="http://schemas.microsoft.com/office/drawing/2014/main" val="4039929404"/>
                  </a:ext>
                </a:extLst>
              </a:tr>
            </a:tbl>
          </a:graphicData>
        </a:graphic>
      </p:graphicFrame>
      <p:graphicFrame>
        <p:nvGraphicFramePr>
          <p:cNvPr id="3" name="Object 2">
            <a:extLst>
              <a:ext uri="{FF2B5EF4-FFF2-40B4-BE49-F238E27FC236}">
                <a16:creationId xmlns:a16="http://schemas.microsoft.com/office/drawing/2014/main" id="{50339677-7019-494D-AC94-661A3A3A085C}"/>
              </a:ext>
            </a:extLst>
          </p:cNvPr>
          <p:cNvGraphicFramePr>
            <a:graphicFrameLocks noChangeAspect="1"/>
          </p:cNvGraphicFramePr>
          <p:nvPr>
            <p:extLst>
              <p:ext uri="{D42A27DB-BD31-4B8C-83A1-F6EECF244321}">
                <p14:modId xmlns:p14="http://schemas.microsoft.com/office/powerpoint/2010/main" val="1636399710"/>
              </p:ext>
            </p:extLst>
          </p:nvPr>
        </p:nvGraphicFramePr>
        <p:xfrm>
          <a:off x="1761369" y="3368316"/>
          <a:ext cx="914400" cy="771525"/>
        </p:xfrm>
        <a:graphic>
          <a:graphicData uri="http://schemas.openxmlformats.org/presentationml/2006/ole">
            <mc:AlternateContent xmlns:mc="http://schemas.openxmlformats.org/markup-compatibility/2006">
              <mc:Choice xmlns:v="urn:schemas-microsoft-com:vml" Requires="v">
                <p:oleObj spid="_x0000_s2086" name="Acrobat Document" showAsIcon="1" r:id="rId8" imgW="914400" imgH="771480" progId="AcroExch.Document.DC">
                  <p:embed/>
                </p:oleObj>
              </mc:Choice>
              <mc:Fallback>
                <p:oleObj name="Acrobat Document" showAsIcon="1" r:id="rId8" imgW="914400" imgH="771480" progId="AcroExch.Document.DC">
                  <p:embed/>
                  <p:pic>
                    <p:nvPicPr>
                      <p:cNvPr id="0" name=""/>
                      <p:cNvPicPr/>
                      <p:nvPr/>
                    </p:nvPicPr>
                    <p:blipFill>
                      <a:blip r:embed="rId9"/>
                      <a:stretch>
                        <a:fillRect/>
                      </a:stretch>
                    </p:blipFill>
                    <p:spPr>
                      <a:xfrm>
                        <a:off x="1761369" y="3368316"/>
                        <a:ext cx="914400" cy="771525"/>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C460BCEF-8F2C-49AC-A4D7-56CF3A9F7FDE}"/>
              </a:ext>
            </a:extLst>
          </p:cNvPr>
          <p:cNvGraphicFramePr>
            <a:graphicFrameLocks noChangeAspect="1"/>
          </p:cNvGraphicFramePr>
          <p:nvPr>
            <p:extLst>
              <p:ext uri="{D42A27DB-BD31-4B8C-83A1-F6EECF244321}">
                <p14:modId xmlns:p14="http://schemas.microsoft.com/office/powerpoint/2010/main" val="938554216"/>
              </p:ext>
            </p:extLst>
          </p:nvPr>
        </p:nvGraphicFramePr>
        <p:xfrm>
          <a:off x="1754730" y="4317270"/>
          <a:ext cx="914400" cy="771525"/>
        </p:xfrm>
        <a:graphic>
          <a:graphicData uri="http://schemas.openxmlformats.org/presentationml/2006/ole">
            <mc:AlternateContent xmlns:mc="http://schemas.openxmlformats.org/markup-compatibility/2006">
              <mc:Choice xmlns:v="urn:schemas-microsoft-com:vml" Requires="v">
                <p:oleObj spid="_x0000_s2087" name="Acrobat Document" showAsIcon="1" r:id="rId10" imgW="914563" imgH="771490" progId="AcroExch.Document.DC">
                  <p:embed/>
                </p:oleObj>
              </mc:Choice>
              <mc:Fallback>
                <p:oleObj name="Acrobat Document" showAsIcon="1" r:id="rId10" imgW="914563" imgH="771490" progId="AcroExch.Document.DC">
                  <p:embed/>
                  <p:pic>
                    <p:nvPicPr>
                      <p:cNvPr id="0" name=""/>
                      <p:cNvPicPr/>
                      <p:nvPr/>
                    </p:nvPicPr>
                    <p:blipFill>
                      <a:blip r:embed="rId11"/>
                      <a:stretch>
                        <a:fillRect/>
                      </a:stretch>
                    </p:blipFill>
                    <p:spPr>
                      <a:xfrm>
                        <a:off x="1754730" y="4317270"/>
                        <a:ext cx="914400" cy="771525"/>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E662502B-E810-4077-8A57-C978602880E6}"/>
              </a:ext>
            </a:extLst>
          </p:cNvPr>
          <p:cNvGraphicFramePr>
            <a:graphicFrameLocks noChangeAspect="1"/>
          </p:cNvGraphicFramePr>
          <p:nvPr>
            <p:extLst>
              <p:ext uri="{D42A27DB-BD31-4B8C-83A1-F6EECF244321}">
                <p14:modId xmlns:p14="http://schemas.microsoft.com/office/powerpoint/2010/main" val="2494217890"/>
              </p:ext>
            </p:extLst>
          </p:nvPr>
        </p:nvGraphicFramePr>
        <p:xfrm>
          <a:off x="1738736" y="5162343"/>
          <a:ext cx="914400" cy="771525"/>
        </p:xfrm>
        <a:graphic>
          <a:graphicData uri="http://schemas.openxmlformats.org/presentationml/2006/ole">
            <mc:AlternateContent xmlns:mc="http://schemas.openxmlformats.org/markup-compatibility/2006">
              <mc:Choice xmlns:v="urn:schemas-microsoft-com:vml" Requires="v">
                <p:oleObj spid="_x0000_s2088" name="Acrobat Document" showAsIcon="1" r:id="rId12" imgW="914563" imgH="771490" progId="AcroExch.Document.DC">
                  <p:embed/>
                </p:oleObj>
              </mc:Choice>
              <mc:Fallback>
                <p:oleObj name="Acrobat Document" showAsIcon="1" r:id="rId12" imgW="914563" imgH="771490" progId="AcroExch.Document.DC">
                  <p:embed/>
                  <p:pic>
                    <p:nvPicPr>
                      <p:cNvPr id="0" name=""/>
                      <p:cNvPicPr/>
                      <p:nvPr/>
                    </p:nvPicPr>
                    <p:blipFill>
                      <a:blip r:embed="rId13"/>
                      <a:stretch>
                        <a:fillRect/>
                      </a:stretch>
                    </p:blipFill>
                    <p:spPr>
                      <a:xfrm>
                        <a:off x="1738736" y="5162343"/>
                        <a:ext cx="914400" cy="771525"/>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3A0F0D29-A8F9-48CE-A0AE-2EFF27D6BE7C}"/>
              </a:ext>
            </a:extLst>
          </p:cNvPr>
          <p:cNvGraphicFramePr>
            <a:graphicFrameLocks noChangeAspect="1"/>
          </p:cNvGraphicFramePr>
          <p:nvPr>
            <p:extLst>
              <p:ext uri="{D42A27DB-BD31-4B8C-83A1-F6EECF244321}">
                <p14:modId xmlns:p14="http://schemas.microsoft.com/office/powerpoint/2010/main" val="3340092106"/>
              </p:ext>
            </p:extLst>
          </p:nvPr>
        </p:nvGraphicFramePr>
        <p:xfrm>
          <a:off x="1685819" y="6067880"/>
          <a:ext cx="914400" cy="771525"/>
        </p:xfrm>
        <a:graphic>
          <a:graphicData uri="http://schemas.openxmlformats.org/presentationml/2006/ole">
            <mc:AlternateContent xmlns:mc="http://schemas.openxmlformats.org/markup-compatibility/2006">
              <mc:Choice xmlns:v="urn:schemas-microsoft-com:vml" Requires="v">
                <p:oleObj spid="_x0000_s2089" name="Acrobat Document" showAsIcon="1" r:id="rId14" imgW="914563" imgH="771490" progId="AcroExch.Document.DC">
                  <p:embed/>
                </p:oleObj>
              </mc:Choice>
              <mc:Fallback>
                <p:oleObj name="Acrobat Document" showAsIcon="1" r:id="rId14" imgW="914563" imgH="771490" progId="AcroExch.Document.DC">
                  <p:embed/>
                  <p:pic>
                    <p:nvPicPr>
                      <p:cNvPr id="0" name=""/>
                      <p:cNvPicPr/>
                      <p:nvPr/>
                    </p:nvPicPr>
                    <p:blipFill>
                      <a:blip r:embed="rId15"/>
                      <a:stretch>
                        <a:fillRect/>
                      </a:stretch>
                    </p:blipFill>
                    <p:spPr>
                      <a:xfrm>
                        <a:off x="1685819" y="6067880"/>
                        <a:ext cx="914400" cy="771525"/>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2A6A7D04-2E5E-45D9-A0DD-84DD232E1345}"/>
              </a:ext>
            </a:extLst>
          </p:cNvPr>
          <p:cNvGraphicFramePr>
            <a:graphicFrameLocks noChangeAspect="1"/>
          </p:cNvGraphicFramePr>
          <p:nvPr>
            <p:extLst>
              <p:ext uri="{D42A27DB-BD31-4B8C-83A1-F6EECF244321}">
                <p14:modId xmlns:p14="http://schemas.microsoft.com/office/powerpoint/2010/main" val="1396974160"/>
              </p:ext>
            </p:extLst>
          </p:nvPr>
        </p:nvGraphicFramePr>
        <p:xfrm>
          <a:off x="3557552" y="3230268"/>
          <a:ext cx="914400" cy="771525"/>
        </p:xfrm>
        <a:graphic>
          <a:graphicData uri="http://schemas.openxmlformats.org/presentationml/2006/ole">
            <mc:AlternateContent xmlns:mc="http://schemas.openxmlformats.org/markup-compatibility/2006">
              <mc:Choice xmlns:v="urn:schemas-microsoft-com:vml" Requires="v">
                <p:oleObj spid="_x0000_s2090" name="Acrobat Document" showAsIcon="1" r:id="rId16" imgW="914400" imgH="771480" progId="AcroExch.Document.DC">
                  <p:embed/>
                </p:oleObj>
              </mc:Choice>
              <mc:Fallback>
                <p:oleObj name="Acrobat Document" showAsIcon="1" r:id="rId16" imgW="914400" imgH="771480" progId="AcroExch.Document.DC">
                  <p:embed/>
                  <p:pic>
                    <p:nvPicPr>
                      <p:cNvPr id="0" name=""/>
                      <p:cNvPicPr/>
                      <p:nvPr/>
                    </p:nvPicPr>
                    <p:blipFill>
                      <a:blip r:embed="rId17"/>
                      <a:stretch>
                        <a:fillRect/>
                      </a:stretch>
                    </p:blipFill>
                    <p:spPr>
                      <a:xfrm>
                        <a:off x="3557552" y="3230268"/>
                        <a:ext cx="914400" cy="771525"/>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7CF2CB11-B56E-4E4C-96DB-2389A1EACCAA}"/>
              </a:ext>
            </a:extLst>
          </p:cNvPr>
          <p:cNvGraphicFramePr>
            <a:graphicFrameLocks noChangeAspect="1"/>
          </p:cNvGraphicFramePr>
          <p:nvPr>
            <p:extLst>
              <p:ext uri="{D42A27DB-BD31-4B8C-83A1-F6EECF244321}">
                <p14:modId xmlns:p14="http://schemas.microsoft.com/office/powerpoint/2010/main" val="91366657"/>
              </p:ext>
            </p:extLst>
          </p:nvPr>
        </p:nvGraphicFramePr>
        <p:xfrm>
          <a:off x="5148064" y="3230267"/>
          <a:ext cx="914400" cy="771525"/>
        </p:xfrm>
        <a:graphic>
          <a:graphicData uri="http://schemas.openxmlformats.org/presentationml/2006/ole">
            <mc:AlternateContent xmlns:mc="http://schemas.openxmlformats.org/markup-compatibility/2006">
              <mc:Choice xmlns:v="urn:schemas-microsoft-com:vml" Requires="v">
                <p:oleObj spid="_x0000_s2091" name="Acrobat Document" showAsIcon="1" r:id="rId18" imgW="914400" imgH="771480" progId="AcroExch.Document.DC">
                  <p:embed/>
                </p:oleObj>
              </mc:Choice>
              <mc:Fallback>
                <p:oleObj name="Acrobat Document" showAsIcon="1" r:id="rId18" imgW="914400" imgH="771480" progId="AcroExch.Document.DC">
                  <p:embed/>
                  <p:pic>
                    <p:nvPicPr>
                      <p:cNvPr id="0" name=""/>
                      <p:cNvPicPr/>
                      <p:nvPr/>
                    </p:nvPicPr>
                    <p:blipFill>
                      <a:blip r:embed="rId19"/>
                      <a:stretch>
                        <a:fillRect/>
                      </a:stretch>
                    </p:blipFill>
                    <p:spPr>
                      <a:xfrm>
                        <a:off x="5148064" y="3230267"/>
                        <a:ext cx="914400" cy="771525"/>
                      </a:xfrm>
                      <a:prstGeom prst="rect">
                        <a:avLst/>
                      </a:prstGeom>
                    </p:spPr>
                  </p:pic>
                </p:oleObj>
              </mc:Fallback>
            </mc:AlternateContent>
          </a:graphicData>
        </a:graphic>
      </p:graphicFrame>
      <p:graphicFrame>
        <p:nvGraphicFramePr>
          <p:cNvPr id="17" name="Object 16">
            <a:extLst>
              <a:ext uri="{FF2B5EF4-FFF2-40B4-BE49-F238E27FC236}">
                <a16:creationId xmlns:a16="http://schemas.microsoft.com/office/drawing/2014/main" id="{1906EF55-053F-44E2-82B2-5502317F69A6}"/>
              </a:ext>
            </a:extLst>
          </p:cNvPr>
          <p:cNvGraphicFramePr>
            <a:graphicFrameLocks noChangeAspect="1"/>
          </p:cNvGraphicFramePr>
          <p:nvPr>
            <p:extLst>
              <p:ext uri="{D42A27DB-BD31-4B8C-83A1-F6EECF244321}">
                <p14:modId xmlns:p14="http://schemas.microsoft.com/office/powerpoint/2010/main" val="908045081"/>
              </p:ext>
            </p:extLst>
          </p:nvPr>
        </p:nvGraphicFramePr>
        <p:xfrm>
          <a:off x="3557552" y="4292445"/>
          <a:ext cx="914400" cy="771525"/>
        </p:xfrm>
        <a:graphic>
          <a:graphicData uri="http://schemas.openxmlformats.org/presentationml/2006/ole">
            <mc:AlternateContent xmlns:mc="http://schemas.openxmlformats.org/markup-compatibility/2006">
              <mc:Choice xmlns:v="urn:schemas-microsoft-com:vml" Requires="v">
                <p:oleObj spid="_x0000_s2092" name="Acrobat Document" showAsIcon="1" r:id="rId20" imgW="914563" imgH="771490" progId="AcroExch.Document.DC">
                  <p:embed/>
                </p:oleObj>
              </mc:Choice>
              <mc:Fallback>
                <p:oleObj name="Acrobat Document" showAsIcon="1" r:id="rId20" imgW="914563" imgH="771490" progId="AcroExch.Document.DC">
                  <p:embed/>
                  <p:pic>
                    <p:nvPicPr>
                      <p:cNvPr id="0" name=""/>
                      <p:cNvPicPr/>
                      <p:nvPr/>
                    </p:nvPicPr>
                    <p:blipFill>
                      <a:blip r:embed="rId21"/>
                      <a:stretch>
                        <a:fillRect/>
                      </a:stretch>
                    </p:blipFill>
                    <p:spPr>
                      <a:xfrm>
                        <a:off x="3557552" y="4292445"/>
                        <a:ext cx="914400" cy="771525"/>
                      </a:xfrm>
                      <a:prstGeom prst="rect">
                        <a:avLst/>
                      </a:prstGeom>
                    </p:spPr>
                  </p:pic>
                </p:oleObj>
              </mc:Fallback>
            </mc:AlternateContent>
          </a:graphicData>
        </a:graphic>
      </p:graphicFrame>
      <p:graphicFrame>
        <p:nvGraphicFramePr>
          <p:cNvPr id="24" name="Object 23">
            <a:extLst>
              <a:ext uri="{FF2B5EF4-FFF2-40B4-BE49-F238E27FC236}">
                <a16:creationId xmlns:a16="http://schemas.microsoft.com/office/drawing/2014/main" id="{7A4EBF4D-E912-47B3-80D4-1C4BF8167FB8}"/>
              </a:ext>
            </a:extLst>
          </p:cNvPr>
          <p:cNvGraphicFramePr>
            <a:graphicFrameLocks noChangeAspect="1"/>
          </p:cNvGraphicFramePr>
          <p:nvPr>
            <p:extLst>
              <p:ext uri="{D42A27DB-BD31-4B8C-83A1-F6EECF244321}">
                <p14:modId xmlns:p14="http://schemas.microsoft.com/office/powerpoint/2010/main" val="511830388"/>
              </p:ext>
            </p:extLst>
          </p:nvPr>
        </p:nvGraphicFramePr>
        <p:xfrm>
          <a:off x="5182878" y="4292444"/>
          <a:ext cx="914400" cy="771525"/>
        </p:xfrm>
        <a:graphic>
          <a:graphicData uri="http://schemas.openxmlformats.org/presentationml/2006/ole">
            <mc:AlternateContent xmlns:mc="http://schemas.openxmlformats.org/markup-compatibility/2006">
              <mc:Choice xmlns:v="urn:schemas-microsoft-com:vml" Requires="v">
                <p:oleObj spid="_x0000_s2093" name="Acrobat Document" showAsIcon="1" r:id="rId22" imgW="914563" imgH="771490" progId="AcroExch.Document.DC">
                  <p:embed/>
                </p:oleObj>
              </mc:Choice>
              <mc:Fallback>
                <p:oleObj name="Acrobat Document" showAsIcon="1" r:id="rId22" imgW="914563" imgH="771490" progId="AcroExch.Document.DC">
                  <p:embed/>
                  <p:pic>
                    <p:nvPicPr>
                      <p:cNvPr id="0" name=""/>
                      <p:cNvPicPr/>
                      <p:nvPr/>
                    </p:nvPicPr>
                    <p:blipFill>
                      <a:blip r:embed="rId23"/>
                      <a:stretch>
                        <a:fillRect/>
                      </a:stretch>
                    </p:blipFill>
                    <p:spPr>
                      <a:xfrm>
                        <a:off x="5182878" y="4292444"/>
                        <a:ext cx="914400" cy="771525"/>
                      </a:xfrm>
                      <a:prstGeom prst="rect">
                        <a:avLst/>
                      </a:prstGeom>
                    </p:spPr>
                  </p:pic>
                </p:oleObj>
              </mc:Fallback>
            </mc:AlternateContent>
          </a:graphicData>
        </a:graphic>
      </p:graphicFrame>
      <p:graphicFrame>
        <p:nvGraphicFramePr>
          <p:cNvPr id="25" name="Object 24">
            <a:extLst>
              <a:ext uri="{FF2B5EF4-FFF2-40B4-BE49-F238E27FC236}">
                <a16:creationId xmlns:a16="http://schemas.microsoft.com/office/drawing/2014/main" id="{F2DC13D5-EF71-43B3-8113-BE14F9ED51CC}"/>
              </a:ext>
            </a:extLst>
          </p:cNvPr>
          <p:cNvGraphicFramePr>
            <a:graphicFrameLocks noChangeAspect="1"/>
          </p:cNvGraphicFramePr>
          <p:nvPr>
            <p:extLst>
              <p:ext uri="{D42A27DB-BD31-4B8C-83A1-F6EECF244321}">
                <p14:modId xmlns:p14="http://schemas.microsoft.com/office/powerpoint/2010/main" val="3631868495"/>
              </p:ext>
            </p:extLst>
          </p:nvPr>
        </p:nvGraphicFramePr>
        <p:xfrm>
          <a:off x="5182878" y="5061855"/>
          <a:ext cx="914400" cy="771525"/>
        </p:xfrm>
        <a:graphic>
          <a:graphicData uri="http://schemas.openxmlformats.org/presentationml/2006/ole">
            <mc:AlternateContent xmlns:mc="http://schemas.openxmlformats.org/markup-compatibility/2006">
              <mc:Choice xmlns:v="urn:schemas-microsoft-com:vml" Requires="v">
                <p:oleObj spid="_x0000_s2094" name="Acrobat Document" showAsIcon="1" r:id="rId24" imgW="914563" imgH="771490" progId="AcroExch.Document.DC">
                  <p:embed/>
                </p:oleObj>
              </mc:Choice>
              <mc:Fallback>
                <p:oleObj name="Acrobat Document" showAsIcon="1" r:id="rId24" imgW="914563" imgH="771490" progId="AcroExch.Document.DC">
                  <p:embed/>
                  <p:pic>
                    <p:nvPicPr>
                      <p:cNvPr id="0" name=""/>
                      <p:cNvPicPr/>
                      <p:nvPr/>
                    </p:nvPicPr>
                    <p:blipFill>
                      <a:blip r:embed="rId25"/>
                      <a:stretch>
                        <a:fillRect/>
                      </a:stretch>
                    </p:blipFill>
                    <p:spPr>
                      <a:xfrm>
                        <a:off x="5182878" y="5061855"/>
                        <a:ext cx="914400" cy="771525"/>
                      </a:xfrm>
                      <a:prstGeom prst="rect">
                        <a:avLst/>
                      </a:prstGeom>
                    </p:spPr>
                  </p:pic>
                </p:oleObj>
              </mc:Fallback>
            </mc:AlternateContent>
          </a:graphicData>
        </a:graphic>
      </p:graphicFrame>
      <p:graphicFrame>
        <p:nvGraphicFramePr>
          <p:cNvPr id="26" name="Object 25">
            <a:extLst>
              <a:ext uri="{FF2B5EF4-FFF2-40B4-BE49-F238E27FC236}">
                <a16:creationId xmlns:a16="http://schemas.microsoft.com/office/drawing/2014/main" id="{CEDD6AC2-E4A3-4DDC-82BB-14FD17BB98E9}"/>
              </a:ext>
            </a:extLst>
          </p:cNvPr>
          <p:cNvGraphicFramePr>
            <a:graphicFrameLocks noChangeAspect="1"/>
          </p:cNvGraphicFramePr>
          <p:nvPr>
            <p:extLst>
              <p:ext uri="{D42A27DB-BD31-4B8C-83A1-F6EECF244321}">
                <p14:modId xmlns:p14="http://schemas.microsoft.com/office/powerpoint/2010/main" val="2039930338"/>
              </p:ext>
            </p:extLst>
          </p:nvPr>
        </p:nvGraphicFramePr>
        <p:xfrm>
          <a:off x="3557552" y="5188365"/>
          <a:ext cx="914400" cy="771525"/>
        </p:xfrm>
        <a:graphic>
          <a:graphicData uri="http://schemas.openxmlformats.org/presentationml/2006/ole">
            <mc:AlternateContent xmlns:mc="http://schemas.openxmlformats.org/markup-compatibility/2006">
              <mc:Choice xmlns:v="urn:schemas-microsoft-com:vml" Requires="v">
                <p:oleObj spid="_x0000_s2095" name="Acrobat Document" showAsIcon="1" r:id="rId26" imgW="914563" imgH="771490" progId="AcroExch.Document.DC">
                  <p:embed/>
                </p:oleObj>
              </mc:Choice>
              <mc:Fallback>
                <p:oleObj name="Acrobat Document" showAsIcon="1" r:id="rId26" imgW="914563" imgH="771490" progId="AcroExch.Document.DC">
                  <p:embed/>
                  <p:pic>
                    <p:nvPicPr>
                      <p:cNvPr id="0" name=""/>
                      <p:cNvPicPr/>
                      <p:nvPr/>
                    </p:nvPicPr>
                    <p:blipFill>
                      <a:blip r:embed="rId27"/>
                      <a:stretch>
                        <a:fillRect/>
                      </a:stretch>
                    </p:blipFill>
                    <p:spPr>
                      <a:xfrm>
                        <a:off x="3557552" y="5188365"/>
                        <a:ext cx="914400" cy="771525"/>
                      </a:xfrm>
                      <a:prstGeom prst="rect">
                        <a:avLst/>
                      </a:prstGeom>
                    </p:spPr>
                  </p:pic>
                </p:oleObj>
              </mc:Fallback>
            </mc:AlternateContent>
          </a:graphicData>
        </a:graphic>
      </p:graphicFrame>
      <p:graphicFrame>
        <p:nvGraphicFramePr>
          <p:cNvPr id="27" name="Object 26">
            <a:extLst>
              <a:ext uri="{FF2B5EF4-FFF2-40B4-BE49-F238E27FC236}">
                <a16:creationId xmlns:a16="http://schemas.microsoft.com/office/drawing/2014/main" id="{B7BBCF85-3F89-40D1-B6B6-2E67150CFDE7}"/>
              </a:ext>
            </a:extLst>
          </p:cNvPr>
          <p:cNvGraphicFramePr>
            <a:graphicFrameLocks noChangeAspect="1"/>
          </p:cNvGraphicFramePr>
          <p:nvPr>
            <p:extLst>
              <p:ext uri="{D42A27DB-BD31-4B8C-83A1-F6EECF244321}">
                <p14:modId xmlns:p14="http://schemas.microsoft.com/office/powerpoint/2010/main" val="3619838668"/>
              </p:ext>
            </p:extLst>
          </p:nvPr>
        </p:nvGraphicFramePr>
        <p:xfrm>
          <a:off x="3474722" y="6084285"/>
          <a:ext cx="914400" cy="771525"/>
        </p:xfrm>
        <a:graphic>
          <a:graphicData uri="http://schemas.openxmlformats.org/presentationml/2006/ole">
            <mc:AlternateContent xmlns:mc="http://schemas.openxmlformats.org/markup-compatibility/2006">
              <mc:Choice xmlns:v="urn:schemas-microsoft-com:vml" Requires="v">
                <p:oleObj spid="_x0000_s2096" name="Acrobat Document" showAsIcon="1" r:id="rId28" imgW="914563" imgH="771490" progId="AcroExch.Document.DC">
                  <p:embed/>
                </p:oleObj>
              </mc:Choice>
              <mc:Fallback>
                <p:oleObj name="Acrobat Document" showAsIcon="1" r:id="rId28" imgW="914563" imgH="771490" progId="AcroExch.Document.DC">
                  <p:embed/>
                  <p:pic>
                    <p:nvPicPr>
                      <p:cNvPr id="0" name=""/>
                      <p:cNvPicPr/>
                      <p:nvPr/>
                    </p:nvPicPr>
                    <p:blipFill>
                      <a:blip r:embed="rId29"/>
                      <a:stretch>
                        <a:fillRect/>
                      </a:stretch>
                    </p:blipFill>
                    <p:spPr>
                      <a:xfrm>
                        <a:off x="3474722" y="6084285"/>
                        <a:ext cx="914400" cy="771525"/>
                      </a:xfrm>
                      <a:prstGeom prst="rect">
                        <a:avLst/>
                      </a:prstGeom>
                    </p:spPr>
                  </p:pic>
                </p:oleObj>
              </mc:Fallback>
            </mc:AlternateContent>
          </a:graphicData>
        </a:graphic>
      </p:graphicFrame>
      <p:graphicFrame>
        <p:nvGraphicFramePr>
          <p:cNvPr id="28" name="Object 27">
            <a:extLst>
              <a:ext uri="{FF2B5EF4-FFF2-40B4-BE49-F238E27FC236}">
                <a16:creationId xmlns:a16="http://schemas.microsoft.com/office/drawing/2014/main" id="{2AF3EA5D-CFAE-4E8B-9F96-4EF334B544DA}"/>
              </a:ext>
            </a:extLst>
          </p:cNvPr>
          <p:cNvGraphicFramePr>
            <a:graphicFrameLocks noChangeAspect="1"/>
          </p:cNvGraphicFramePr>
          <p:nvPr>
            <p:extLst>
              <p:ext uri="{D42A27DB-BD31-4B8C-83A1-F6EECF244321}">
                <p14:modId xmlns:p14="http://schemas.microsoft.com/office/powerpoint/2010/main" val="78782288"/>
              </p:ext>
            </p:extLst>
          </p:nvPr>
        </p:nvGraphicFramePr>
        <p:xfrm>
          <a:off x="5203624" y="5979763"/>
          <a:ext cx="914400" cy="771525"/>
        </p:xfrm>
        <a:graphic>
          <a:graphicData uri="http://schemas.openxmlformats.org/presentationml/2006/ole">
            <mc:AlternateContent xmlns:mc="http://schemas.openxmlformats.org/markup-compatibility/2006">
              <mc:Choice xmlns:v="urn:schemas-microsoft-com:vml" Requires="v">
                <p:oleObj spid="_x0000_s2097" name="Acrobat Document" showAsIcon="1" r:id="rId30" imgW="914563" imgH="771490" progId="AcroExch.Document.DC">
                  <p:embed/>
                </p:oleObj>
              </mc:Choice>
              <mc:Fallback>
                <p:oleObj name="Acrobat Document" showAsIcon="1" r:id="rId30" imgW="914563" imgH="771490" progId="AcroExch.Document.DC">
                  <p:embed/>
                  <p:pic>
                    <p:nvPicPr>
                      <p:cNvPr id="0" name=""/>
                      <p:cNvPicPr/>
                      <p:nvPr/>
                    </p:nvPicPr>
                    <p:blipFill>
                      <a:blip r:embed="rId31"/>
                      <a:stretch>
                        <a:fillRect/>
                      </a:stretch>
                    </p:blipFill>
                    <p:spPr>
                      <a:xfrm>
                        <a:off x="5203624" y="5979763"/>
                        <a:ext cx="914400" cy="771525"/>
                      </a:xfrm>
                      <a:prstGeom prst="rect">
                        <a:avLst/>
                      </a:prstGeom>
                    </p:spPr>
                  </p:pic>
                </p:oleObj>
              </mc:Fallback>
            </mc:AlternateContent>
          </a:graphicData>
        </a:graphic>
      </p:graphicFrame>
    </p:spTree>
    <p:extLst>
      <p:ext uri="{BB962C8B-B14F-4D97-AF65-F5344CB8AC3E}">
        <p14:creationId xmlns:p14="http://schemas.microsoft.com/office/powerpoint/2010/main" val="6839622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3556E-EE7C-48F5-8C85-2EE6EBD56D8C}"/>
              </a:ext>
            </a:extLst>
          </p:cNvPr>
          <p:cNvSpPr>
            <a:spLocks noGrp="1"/>
          </p:cNvSpPr>
          <p:nvPr>
            <p:ph type="title"/>
          </p:nvPr>
        </p:nvSpPr>
        <p:spPr>
          <a:xfrm>
            <a:off x="107504" y="620688"/>
            <a:ext cx="8595106" cy="1066129"/>
          </a:xfrm>
        </p:spPr>
        <p:txBody>
          <a:bodyPr>
            <a:normAutofit fontScale="90000"/>
          </a:bodyPr>
          <a:lstStyle/>
          <a:p>
            <a:pPr algn="l"/>
            <a:r>
              <a:rPr lang="en-US" sz="4000" b="1" dirty="0">
                <a:solidFill>
                  <a:schemeClr val="accent2">
                    <a:lumMod val="7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r>
            <a:br>
              <a:rPr lang="en-US" sz="4000" b="1" dirty="0">
                <a:solidFill>
                  <a:schemeClr val="accent2">
                    <a:lumMod val="7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US" sz="4000" b="1" dirty="0">
                <a:solidFill>
                  <a:schemeClr val="accent2">
                    <a:lumMod val="75000"/>
                  </a:schemeClr>
                </a:solidFill>
                <a:latin typeface="Arial Narrow" panose="020B0606020202030204" pitchFamily="34" charset="0"/>
                <a:cs typeface="Arial" panose="020B0604020202020204" pitchFamily="34" charset="0"/>
              </a:rPr>
              <a:t>SUMMARY: AMENDMENT TO THE WEIGHTING OF CONTENT AREAS</a:t>
            </a:r>
            <a:r>
              <a:rPr lang="en-US" b="1" dirty="0">
                <a:solidFill>
                  <a:schemeClr val="accent2">
                    <a:lumMod val="7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r>
            <a:br>
              <a:rPr lang="en-US" b="1" dirty="0">
                <a:solidFill>
                  <a:schemeClr val="accent2">
                    <a:lumMod val="7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US" b="1" dirty="0">
                <a:solidFill>
                  <a:schemeClr val="accent2">
                    <a:lumMod val="7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endParaRPr lang="en-GB" b="1" dirty="0">
              <a:solidFill>
                <a:schemeClr val="accent2">
                  <a:lumMod val="7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5" name="Content Placeholder 4">
            <a:extLst>
              <a:ext uri="{FF2B5EF4-FFF2-40B4-BE49-F238E27FC236}">
                <a16:creationId xmlns:a16="http://schemas.microsoft.com/office/drawing/2014/main" id="{B8262584-5D09-45F8-B7D4-9A5FA8427097}"/>
              </a:ext>
            </a:extLst>
          </p:cNvPr>
          <p:cNvSpPr>
            <a:spLocks noGrp="1"/>
          </p:cNvSpPr>
          <p:nvPr>
            <p:ph idx="1"/>
          </p:nvPr>
        </p:nvSpPr>
        <p:spPr>
          <a:xfrm>
            <a:off x="323526" y="1769557"/>
            <a:ext cx="8496948" cy="1310135"/>
          </a:xfrm>
        </p:spPr>
        <p:txBody>
          <a:bodyPr>
            <a:normAutofit/>
          </a:bodyPr>
          <a:lstStyle/>
          <a:p>
            <a:pPr marL="0" indent="0" algn="just">
              <a:buNone/>
            </a:pPr>
            <a:r>
              <a:rPr lang="en-GB" sz="2200" dirty="0">
                <a:latin typeface="Arial Narrow" panose="020B0606020202030204" pitchFamily="34" charset="0"/>
                <a:cs typeface="Arial" panose="020B0604020202020204" pitchFamily="34" charset="0"/>
              </a:rPr>
              <a:t>As the </a:t>
            </a:r>
            <a:r>
              <a:rPr lang="en-GB" sz="2200" b="1" dirty="0">
                <a:solidFill>
                  <a:srgbClr val="003300"/>
                </a:solidFill>
                <a:latin typeface="Arial Narrow" panose="020B0606020202030204" pitchFamily="34" charset="0"/>
                <a:cs typeface="Arial" panose="020B0604020202020204" pitchFamily="34" charset="0"/>
              </a:rPr>
              <a:t>concepts and skills </a:t>
            </a:r>
            <a:r>
              <a:rPr lang="en-GB" sz="2200" dirty="0">
                <a:latin typeface="Arial Narrow" panose="020B0606020202030204" pitchFamily="34" charset="0"/>
                <a:cs typeface="Arial" panose="020B0604020202020204" pitchFamily="34" charset="0"/>
              </a:rPr>
              <a:t>are packaged in a </a:t>
            </a:r>
            <a:r>
              <a:rPr lang="en-GB" sz="2200" b="1" dirty="0">
                <a:latin typeface="Arial Narrow" panose="020B0606020202030204" pitchFamily="34" charset="0"/>
                <a:cs typeface="Arial" panose="020B0604020202020204" pitchFamily="34" charset="0"/>
              </a:rPr>
              <a:t>more </a:t>
            </a:r>
            <a:r>
              <a:rPr lang="en-GB" sz="2200" b="1" dirty="0">
                <a:solidFill>
                  <a:srgbClr val="003300"/>
                </a:solidFill>
                <a:latin typeface="Arial Narrow" panose="020B0606020202030204" pitchFamily="34" charset="0"/>
                <a:cs typeface="Arial" panose="020B0604020202020204" pitchFamily="34" charset="0"/>
              </a:rPr>
              <a:t>integrated and unitary </a:t>
            </a:r>
            <a:r>
              <a:rPr lang="en-GB" sz="2200" dirty="0">
                <a:latin typeface="Arial Narrow" panose="020B0606020202030204" pitchFamily="34" charset="0"/>
                <a:cs typeface="Arial" panose="020B0604020202020204" pitchFamily="34" charset="0"/>
              </a:rPr>
              <a:t>format:</a:t>
            </a:r>
          </a:p>
          <a:p>
            <a:pPr algn="just"/>
            <a:r>
              <a:rPr lang="en-GB" sz="2200" dirty="0">
                <a:latin typeface="Arial Narrow" panose="020B0606020202030204" pitchFamily="34" charset="0"/>
                <a:cs typeface="Arial" panose="020B0604020202020204" pitchFamily="34" charset="0"/>
              </a:rPr>
              <a:t>The </a:t>
            </a:r>
            <a:r>
              <a:rPr lang="en-GB" sz="2200" b="1" dirty="0">
                <a:solidFill>
                  <a:srgbClr val="003300"/>
                </a:solidFill>
                <a:latin typeface="Arial Narrow" panose="020B0606020202030204" pitchFamily="34" charset="0"/>
                <a:cs typeface="Arial" panose="020B0604020202020204" pitchFamily="34" charset="0"/>
              </a:rPr>
              <a:t>weighting</a:t>
            </a:r>
            <a:r>
              <a:rPr lang="en-GB" sz="2200" dirty="0">
                <a:latin typeface="Arial Narrow" panose="020B0606020202030204" pitchFamily="34" charset="0"/>
                <a:cs typeface="Arial" panose="020B0604020202020204" pitchFamily="34" charset="0"/>
              </a:rPr>
              <a:t> of content areas remains unchanged.</a:t>
            </a:r>
          </a:p>
        </p:txBody>
      </p:sp>
      <p:graphicFrame>
        <p:nvGraphicFramePr>
          <p:cNvPr id="3" name="Table 2"/>
          <p:cNvGraphicFramePr>
            <a:graphicFrameLocks noGrp="1"/>
          </p:cNvGraphicFramePr>
          <p:nvPr>
            <p:extLst>
              <p:ext uri="{D42A27DB-BD31-4B8C-83A1-F6EECF244321}">
                <p14:modId xmlns:p14="http://schemas.microsoft.com/office/powerpoint/2010/main" val="3837037642"/>
              </p:ext>
            </p:extLst>
          </p:nvPr>
        </p:nvGraphicFramePr>
        <p:xfrm>
          <a:off x="215009" y="3101998"/>
          <a:ext cx="8821487" cy="3334653"/>
        </p:xfrm>
        <a:graphic>
          <a:graphicData uri="http://schemas.openxmlformats.org/drawingml/2006/table">
            <a:tbl>
              <a:tblPr firstRow="1" bandRow="1">
                <a:tableStyleId>{21E4AEA4-8DFA-4A89-87EB-49C32662AFE0}</a:tableStyleId>
              </a:tblPr>
              <a:tblGrid>
                <a:gridCol w="1046617">
                  <a:extLst>
                    <a:ext uri="{9D8B030D-6E8A-4147-A177-3AD203B41FA5}">
                      <a16:colId xmlns:a16="http://schemas.microsoft.com/office/drawing/2014/main" val="2973499492"/>
                    </a:ext>
                  </a:extLst>
                </a:gridCol>
                <a:gridCol w="1893878">
                  <a:extLst>
                    <a:ext uri="{9D8B030D-6E8A-4147-A177-3AD203B41FA5}">
                      <a16:colId xmlns:a16="http://schemas.microsoft.com/office/drawing/2014/main" val="2625875484"/>
                    </a:ext>
                  </a:extLst>
                </a:gridCol>
                <a:gridCol w="1470249">
                  <a:extLst>
                    <a:ext uri="{9D8B030D-6E8A-4147-A177-3AD203B41FA5}">
                      <a16:colId xmlns:a16="http://schemas.microsoft.com/office/drawing/2014/main" val="3200587726"/>
                    </a:ext>
                  </a:extLst>
                </a:gridCol>
                <a:gridCol w="1420408">
                  <a:extLst>
                    <a:ext uri="{9D8B030D-6E8A-4147-A177-3AD203B41FA5}">
                      <a16:colId xmlns:a16="http://schemas.microsoft.com/office/drawing/2014/main" val="3698248169"/>
                    </a:ext>
                  </a:extLst>
                </a:gridCol>
                <a:gridCol w="1644683">
                  <a:extLst>
                    <a:ext uri="{9D8B030D-6E8A-4147-A177-3AD203B41FA5}">
                      <a16:colId xmlns:a16="http://schemas.microsoft.com/office/drawing/2014/main" val="810533728"/>
                    </a:ext>
                  </a:extLst>
                </a:gridCol>
                <a:gridCol w="1345652">
                  <a:extLst>
                    <a:ext uri="{9D8B030D-6E8A-4147-A177-3AD203B41FA5}">
                      <a16:colId xmlns:a16="http://schemas.microsoft.com/office/drawing/2014/main" val="3756008775"/>
                    </a:ext>
                  </a:extLst>
                </a:gridCol>
              </a:tblGrid>
              <a:tr h="327002">
                <a:tc rowSpan="3">
                  <a:txBody>
                    <a:bodyPr/>
                    <a:lstStyle/>
                    <a:p>
                      <a:pPr algn="ctr"/>
                      <a:r>
                        <a:rPr lang="en-ZA" sz="1600" dirty="0">
                          <a:latin typeface="Arial Narrow" panose="020B0606020202030204" pitchFamily="34" charset="0"/>
                          <a:cs typeface="Arial" panose="020B0604020202020204" pitchFamily="34" charset="0"/>
                        </a:rPr>
                        <a:t>Grade </a:t>
                      </a:r>
                    </a:p>
                  </a:txBody>
                  <a:tcPr anchor="ctr">
                    <a:lnR w="38100" cap="flat" cmpd="sng" algn="ctr">
                      <a:solidFill>
                        <a:schemeClr val="bg1"/>
                      </a:solidFill>
                      <a:prstDash val="solid"/>
                      <a:round/>
                      <a:headEnd type="none" w="med" len="med"/>
                      <a:tailEnd type="none" w="med" len="med"/>
                    </a:lnR>
                    <a:solidFill>
                      <a:srgbClr val="003300"/>
                    </a:solidFill>
                  </a:tcPr>
                </a:tc>
                <a:tc gridSpan="5">
                  <a:txBody>
                    <a:bodyPr/>
                    <a:lstStyle/>
                    <a:p>
                      <a:pPr algn="ctr"/>
                      <a:r>
                        <a:rPr lang="en-ZA" sz="1600" dirty="0">
                          <a:latin typeface="Arial Narrow" panose="020B0606020202030204" pitchFamily="34" charset="0"/>
                          <a:cs typeface="Arial" panose="020B0604020202020204" pitchFamily="34" charset="0"/>
                        </a:rPr>
                        <a:t>CONTENT AREA (CA)</a:t>
                      </a:r>
                    </a:p>
                  </a:txBody>
                  <a:tcPr anchor="ctr">
                    <a:lnL w="38100" cap="flat" cmpd="sng" algn="ctr">
                      <a:solidFill>
                        <a:schemeClr val="bg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03300"/>
                    </a:solidFill>
                  </a:tcPr>
                </a:tc>
                <a:tc hMerge="1">
                  <a:txBody>
                    <a:bodyPr/>
                    <a:lstStyle/>
                    <a:p>
                      <a:pPr algn="l"/>
                      <a:endParaRPr lang="en-ZA" sz="1600" dirty="0">
                        <a:latin typeface="Arial Narrow" panose="020B0606020202030204" pitchFamily="34" charset="0"/>
                        <a:cs typeface="Arial" panose="020B0604020202020204" pitchFamily="34" charset="0"/>
                      </a:endParaRPr>
                    </a:p>
                  </a:txBody>
                  <a:tcPr>
                    <a:solidFill>
                      <a:srgbClr val="003300"/>
                    </a:solidFill>
                  </a:tcPr>
                </a:tc>
                <a:tc hMerge="1">
                  <a:txBody>
                    <a:bodyPr/>
                    <a:lstStyle/>
                    <a:p>
                      <a:pPr algn="l"/>
                      <a:endParaRPr lang="en-ZA" sz="1600" dirty="0">
                        <a:latin typeface="Arial Narrow" panose="020B0606020202030204" pitchFamily="34" charset="0"/>
                        <a:cs typeface="Arial" panose="020B0604020202020204" pitchFamily="34" charset="0"/>
                      </a:endParaRPr>
                    </a:p>
                  </a:txBody>
                  <a:tcPr>
                    <a:solidFill>
                      <a:srgbClr val="003300"/>
                    </a:solidFill>
                  </a:tcPr>
                </a:tc>
                <a:tc hMerge="1">
                  <a:txBody>
                    <a:bodyPr/>
                    <a:lstStyle/>
                    <a:p>
                      <a:pPr algn="l"/>
                      <a:endParaRPr lang="en-ZA" sz="1600" dirty="0">
                        <a:latin typeface="Arial Narrow" panose="020B0606020202030204" pitchFamily="34" charset="0"/>
                        <a:cs typeface="Arial" panose="020B0604020202020204" pitchFamily="34" charset="0"/>
                      </a:endParaRPr>
                    </a:p>
                  </a:txBody>
                  <a:tcPr>
                    <a:solidFill>
                      <a:srgbClr val="003300"/>
                    </a:solidFill>
                  </a:tcPr>
                </a:tc>
                <a:tc hMerge="1">
                  <a:txBody>
                    <a:bodyPr/>
                    <a:lstStyle/>
                    <a:p>
                      <a:pPr algn="l"/>
                      <a:endParaRPr lang="en-ZA" sz="1600" dirty="0">
                        <a:latin typeface="Arial Narrow" panose="020B0606020202030204" pitchFamily="34" charset="0"/>
                        <a:cs typeface="Arial" panose="020B0604020202020204" pitchFamily="34" charset="0"/>
                      </a:endParaRPr>
                    </a:p>
                  </a:txBody>
                  <a:tcPr>
                    <a:solidFill>
                      <a:srgbClr val="003300"/>
                    </a:solidFill>
                  </a:tcPr>
                </a:tc>
                <a:extLst>
                  <a:ext uri="{0D108BD9-81ED-4DB2-BD59-A6C34878D82A}">
                    <a16:rowId xmlns:a16="http://schemas.microsoft.com/office/drawing/2014/main" val="3989722618"/>
                  </a:ext>
                </a:extLst>
              </a:tr>
              <a:tr h="279754">
                <a:tc vMerge="1">
                  <a:txBody>
                    <a:bodyPr/>
                    <a:lstStyle/>
                    <a:p>
                      <a:endParaRPr lang="en-ZA"/>
                    </a:p>
                  </a:txBody>
                  <a:tcPr/>
                </a:tc>
                <a:tc>
                  <a:txBody>
                    <a:bodyPr/>
                    <a:lstStyle/>
                    <a:p>
                      <a:pPr algn="ctr"/>
                      <a:r>
                        <a:rPr lang="en-ZA" sz="1600" b="1" dirty="0">
                          <a:solidFill>
                            <a:schemeClr val="bg1"/>
                          </a:solidFill>
                          <a:latin typeface="Arial Narrow" panose="020B0606020202030204" pitchFamily="34" charset="0"/>
                          <a:cs typeface="Arial" panose="020B0604020202020204" pitchFamily="34" charset="0"/>
                        </a:rPr>
                        <a:t>CA 1</a:t>
                      </a:r>
                    </a:p>
                  </a:txBody>
                  <a:tcPr anchor="ctr">
                    <a:lnT w="38100" cap="flat" cmpd="sng" algn="ctr">
                      <a:solidFill>
                        <a:schemeClr val="bg1"/>
                      </a:solidFill>
                      <a:prstDash val="solid"/>
                      <a:round/>
                      <a:headEnd type="none" w="med" len="med"/>
                      <a:tailEnd type="none" w="med" len="med"/>
                    </a:lnT>
                    <a:solidFill>
                      <a:srgbClr val="003300"/>
                    </a:solidFill>
                  </a:tcPr>
                </a:tc>
                <a:tc>
                  <a:txBody>
                    <a:bodyPr/>
                    <a:lstStyle/>
                    <a:p>
                      <a:pPr algn="ctr"/>
                      <a:r>
                        <a:rPr lang="en-ZA" sz="1600" b="1" dirty="0">
                          <a:solidFill>
                            <a:schemeClr val="bg1"/>
                          </a:solidFill>
                          <a:latin typeface="Arial Narrow" panose="020B0606020202030204" pitchFamily="34" charset="0"/>
                          <a:cs typeface="Arial" panose="020B0604020202020204" pitchFamily="34" charset="0"/>
                        </a:rPr>
                        <a:t>CA 2</a:t>
                      </a:r>
                    </a:p>
                  </a:txBody>
                  <a:tcPr anchor="ctr">
                    <a:lnT w="38100" cap="flat" cmpd="sng" algn="ctr">
                      <a:solidFill>
                        <a:schemeClr val="bg1"/>
                      </a:solidFill>
                      <a:prstDash val="solid"/>
                      <a:round/>
                      <a:headEnd type="none" w="med" len="med"/>
                      <a:tailEnd type="none" w="med" len="med"/>
                    </a:lnT>
                    <a:solidFill>
                      <a:srgbClr val="003300"/>
                    </a:solidFill>
                  </a:tcPr>
                </a:tc>
                <a:tc>
                  <a:txBody>
                    <a:bodyPr/>
                    <a:lstStyle/>
                    <a:p>
                      <a:pPr algn="ctr"/>
                      <a:r>
                        <a:rPr lang="en-ZA" sz="1600" b="1" dirty="0">
                          <a:solidFill>
                            <a:schemeClr val="bg1"/>
                          </a:solidFill>
                          <a:latin typeface="Arial Narrow" panose="020B0606020202030204" pitchFamily="34" charset="0"/>
                          <a:cs typeface="Arial" panose="020B0604020202020204" pitchFamily="34" charset="0"/>
                        </a:rPr>
                        <a:t>CA 3</a:t>
                      </a:r>
                    </a:p>
                  </a:txBody>
                  <a:tcPr anchor="ctr">
                    <a:lnT w="38100" cap="flat" cmpd="sng" algn="ctr">
                      <a:solidFill>
                        <a:schemeClr val="bg1"/>
                      </a:solidFill>
                      <a:prstDash val="solid"/>
                      <a:round/>
                      <a:headEnd type="none" w="med" len="med"/>
                      <a:tailEnd type="none" w="med" len="med"/>
                    </a:lnT>
                    <a:solidFill>
                      <a:srgbClr val="003300"/>
                    </a:solidFill>
                  </a:tcPr>
                </a:tc>
                <a:tc>
                  <a:txBody>
                    <a:bodyPr/>
                    <a:lstStyle/>
                    <a:p>
                      <a:pPr algn="ctr"/>
                      <a:r>
                        <a:rPr lang="en-ZA" sz="1600" b="1" dirty="0">
                          <a:solidFill>
                            <a:schemeClr val="bg1"/>
                          </a:solidFill>
                          <a:latin typeface="Arial Narrow" panose="020B0606020202030204" pitchFamily="34" charset="0"/>
                          <a:cs typeface="Arial" panose="020B0604020202020204" pitchFamily="34" charset="0"/>
                        </a:rPr>
                        <a:t>CA 4</a:t>
                      </a:r>
                    </a:p>
                  </a:txBody>
                  <a:tcPr anchor="ctr">
                    <a:lnT w="38100" cap="flat" cmpd="sng" algn="ctr">
                      <a:solidFill>
                        <a:schemeClr val="bg1"/>
                      </a:solidFill>
                      <a:prstDash val="solid"/>
                      <a:round/>
                      <a:headEnd type="none" w="med" len="med"/>
                      <a:tailEnd type="none" w="med" len="med"/>
                    </a:lnT>
                    <a:solidFill>
                      <a:srgbClr val="003300"/>
                    </a:solidFill>
                  </a:tcPr>
                </a:tc>
                <a:tc>
                  <a:txBody>
                    <a:bodyPr/>
                    <a:lstStyle/>
                    <a:p>
                      <a:pPr algn="ctr"/>
                      <a:r>
                        <a:rPr lang="en-ZA" sz="1600" b="1" dirty="0">
                          <a:solidFill>
                            <a:schemeClr val="bg1"/>
                          </a:solidFill>
                          <a:latin typeface="Arial Narrow" panose="020B0606020202030204" pitchFamily="34" charset="0"/>
                          <a:cs typeface="Arial" panose="020B0604020202020204" pitchFamily="34" charset="0"/>
                        </a:rPr>
                        <a:t>CA 5</a:t>
                      </a:r>
                    </a:p>
                  </a:txBody>
                  <a:tcPr anchor="ctr">
                    <a:lnT w="38100" cap="flat" cmpd="sng" algn="ctr">
                      <a:solidFill>
                        <a:schemeClr val="bg1"/>
                      </a:solidFill>
                      <a:prstDash val="solid"/>
                      <a:round/>
                      <a:headEnd type="none" w="med" len="med"/>
                      <a:tailEnd type="none" w="med" len="med"/>
                    </a:lnT>
                    <a:solidFill>
                      <a:srgbClr val="003300"/>
                    </a:solidFill>
                  </a:tcPr>
                </a:tc>
                <a:extLst>
                  <a:ext uri="{0D108BD9-81ED-4DB2-BD59-A6C34878D82A}">
                    <a16:rowId xmlns:a16="http://schemas.microsoft.com/office/drawing/2014/main" val="2661917592"/>
                  </a:ext>
                </a:extLst>
              </a:tr>
              <a:tr h="0">
                <a:tc vMerge="1">
                  <a:txBody>
                    <a:bodyPr/>
                    <a:lstStyle/>
                    <a:p>
                      <a:pPr algn="l"/>
                      <a:r>
                        <a:rPr lang="en-ZA" sz="1600" dirty="0">
                          <a:latin typeface="Arial Narrow" panose="020B0606020202030204" pitchFamily="34" charset="0"/>
                          <a:cs typeface="Arial" panose="020B0604020202020204" pitchFamily="34" charset="0"/>
                        </a:rPr>
                        <a:t>Grade </a:t>
                      </a:r>
                    </a:p>
                  </a:txBody>
                  <a:tcPr anchor="ctr">
                    <a:solidFill>
                      <a:srgbClr val="003300"/>
                    </a:solidFill>
                  </a:tcPr>
                </a:tc>
                <a:tc>
                  <a:txBody>
                    <a:bodyPr/>
                    <a:lstStyle/>
                    <a:p>
                      <a:pPr algn="ctr"/>
                      <a:r>
                        <a:rPr lang="en-ZA" sz="1600" b="1" baseline="0" dirty="0">
                          <a:solidFill>
                            <a:schemeClr val="bg1"/>
                          </a:solidFill>
                          <a:latin typeface="Arial Narrow" panose="020B0606020202030204" pitchFamily="34" charset="0"/>
                          <a:cs typeface="Arial" panose="020B0604020202020204" pitchFamily="34" charset="0"/>
                        </a:rPr>
                        <a:t>Numbers, Operations and Relationships </a:t>
                      </a:r>
                      <a:endParaRPr lang="en-ZA" sz="1600" b="1" dirty="0">
                        <a:solidFill>
                          <a:schemeClr val="bg1"/>
                        </a:solidFill>
                        <a:latin typeface="Arial Narrow" panose="020B0606020202030204" pitchFamily="34" charset="0"/>
                        <a:cs typeface="Arial" panose="020B0604020202020204" pitchFamily="34" charset="0"/>
                      </a:endParaRPr>
                    </a:p>
                  </a:txBody>
                  <a:tcPr anchor="ctr">
                    <a:solidFill>
                      <a:srgbClr val="003300"/>
                    </a:solidFill>
                  </a:tcPr>
                </a:tc>
                <a:tc>
                  <a:txBody>
                    <a:bodyPr/>
                    <a:lstStyle/>
                    <a:p>
                      <a:pPr algn="ctr"/>
                      <a:r>
                        <a:rPr lang="en-ZA" sz="1600" b="1" dirty="0">
                          <a:solidFill>
                            <a:schemeClr val="bg1"/>
                          </a:solidFill>
                          <a:latin typeface="Arial Narrow" panose="020B0606020202030204" pitchFamily="34" charset="0"/>
                          <a:cs typeface="Arial" panose="020B0604020202020204" pitchFamily="34" charset="0"/>
                        </a:rPr>
                        <a:t>Patterns, Functions and Algebra</a:t>
                      </a:r>
                    </a:p>
                  </a:txBody>
                  <a:tcPr anchor="ctr">
                    <a:solidFill>
                      <a:srgbClr val="003300"/>
                    </a:solidFill>
                  </a:tcPr>
                </a:tc>
                <a:tc>
                  <a:txBody>
                    <a:bodyPr/>
                    <a:lstStyle/>
                    <a:p>
                      <a:pPr algn="ctr"/>
                      <a:r>
                        <a:rPr lang="en-ZA" sz="1600" b="1" dirty="0">
                          <a:solidFill>
                            <a:schemeClr val="bg1"/>
                          </a:solidFill>
                          <a:latin typeface="Arial Narrow" panose="020B0606020202030204" pitchFamily="34" charset="0"/>
                          <a:cs typeface="Arial" panose="020B0604020202020204" pitchFamily="34" charset="0"/>
                        </a:rPr>
                        <a:t>Space and Shapes (Geometry)</a:t>
                      </a:r>
                    </a:p>
                  </a:txBody>
                  <a:tcPr anchor="ctr">
                    <a:solidFill>
                      <a:srgbClr val="003300"/>
                    </a:solidFill>
                  </a:tcPr>
                </a:tc>
                <a:tc>
                  <a:txBody>
                    <a:bodyPr/>
                    <a:lstStyle/>
                    <a:p>
                      <a:pPr algn="ctr"/>
                      <a:r>
                        <a:rPr lang="en-ZA" sz="1600" b="1" dirty="0">
                          <a:solidFill>
                            <a:schemeClr val="bg1"/>
                          </a:solidFill>
                          <a:latin typeface="Arial Narrow" panose="020B0606020202030204" pitchFamily="34" charset="0"/>
                          <a:cs typeface="Arial" panose="020B0604020202020204" pitchFamily="34" charset="0"/>
                        </a:rPr>
                        <a:t>Measurement</a:t>
                      </a:r>
                    </a:p>
                  </a:txBody>
                  <a:tcPr anchor="ctr">
                    <a:solidFill>
                      <a:srgbClr val="003300"/>
                    </a:solidFill>
                  </a:tcPr>
                </a:tc>
                <a:tc>
                  <a:txBody>
                    <a:bodyPr/>
                    <a:lstStyle/>
                    <a:p>
                      <a:pPr algn="ctr"/>
                      <a:r>
                        <a:rPr lang="en-ZA" sz="1600" b="1" dirty="0">
                          <a:solidFill>
                            <a:schemeClr val="bg1"/>
                          </a:solidFill>
                          <a:latin typeface="Arial Narrow" panose="020B0606020202030204" pitchFamily="34" charset="0"/>
                          <a:cs typeface="Arial" panose="020B0604020202020204" pitchFamily="34" charset="0"/>
                        </a:rPr>
                        <a:t> Data Handling</a:t>
                      </a:r>
                    </a:p>
                  </a:txBody>
                  <a:tcPr anchor="ctr">
                    <a:solidFill>
                      <a:srgbClr val="003300"/>
                    </a:solidFill>
                  </a:tcPr>
                </a:tc>
                <a:extLst>
                  <a:ext uri="{0D108BD9-81ED-4DB2-BD59-A6C34878D82A}">
                    <a16:rowId xmlns:a16="http://schemas.microsoft.com/office/drawing/2014/main" val="2026516626"/>
                  </a:ext>
                </a:extLst>
              </a:tr>
              <a:tr h="613711">
                <a:tc>
                  <a:txBody>
                    <a:bodyPr/>
                    <a:lstStyle/>
                    <a:p>
                      <a:pPr algn="ctr"/>
                      <a:r>
                        <a:rPr lang="en-ZA" sz="2200" b="1" dirty="0">
                          <a:solidFill>
                            <a:schemeClr val="bg1"/>
                          </a:solidFill>
                          <a:latin typeface="Arial Narrow" panose="020B0606020202030204" pitchFamily="34" charset="0"/>
                          <a:cs typeface="Arial" panose="020B0604020202020204" pitchFamily="34" charset="0"/>
                        </a:rPr>
                        <a:t>1</a:t>
                      </a:r>
                    </a:p>
                  </a:txBody>
                  <a:tcPr anchor="ctr">
                    <a:solidFill>
                      <a:srgbClr val="003300"/>
                    </a:solidFill>
                  </a:tcPr>
                </a:tc>
                <a:tc>
                  <a:txBody>
                    <a:bodyPr/>
                    <a:lstStyle/>
                    <a:p>
                      <a:pPr algn="ctr"/>
                      <a:r>
                        <a:rPr lang="en-ZA" sz="2200" dirty="0">
                          <a:latin typeface="Arial Narrow" panose="020B0606020202030204" pitchFamily="34" charset="0"/>
                          <a:cs typeface="Arial" panose="020B0604020202020204" pitchFamily="34" charset="0"/>
                        </a:rPr>
                        <a:t>65%</a:t>
                      </a:r>
                    </a:p>
                  </a:txBody>
                  <a:tcPr anchor="ctr">
                    <a:solidFill>
                      <a:schemeClr val="accent3">
                        <a:lumMod val="20000"/>
                        <a:lumOff val="80000"/>
                      </a:schemeClr>
                    </a:solidFill>
                  </a:tcPr>
                </a:tc>
                <a:tc>
                  <a:txBody>
                    <a:bodyPr/>
                    <a:lstStyle/>
                    <a:p>
                      <a:pPr algn="ctr"/>
                      <a:r>
                        <a:rPr lang="en-ZA" sz="2200" dirty="0">
                          <a:latin typeface="Arial Narrow" panose="020B0606020202030204" pitchFamily="34" charset="0"/>
                          <a:cs typeface="Arial" panose="020B0604020202020204" pitchFamily="34" charset="0"/>
                        </a:rPr>
                        <a:t>10%</a:t>
                      </a:r>
                    </a:p>
                  </a:txBody>
                  <a:tcPr anchor="ctr">
                    <a:solidFill>
                      <a:schemeClr val="accent3">
                        <a:lumMod val="20000"/>
                        <a:lumOff val="80000"/>
                      </a:schemeClr>
                    </a:solidFill>
                  </a:tcPr>
                </a:tc>
                <a:tc>
                  <a:txBody>
                    <a:bodyPr/>
                    <a:lstStyle/>
                    <a:p>
                      <a:pPr algn="ctr"/>
                      <a:r>
                        <a:rPr lang="en-ZA" sz="2200" dirty="0">
                          <a:latin typeface="Arial Narrow" panose="020B0606020202030204" pitchFamily="34" charset="0"/>
                          <a:cs typeface="Arial" panose="020B0604020202020204" pitchFamily="34" charset="0"/>
                        </a:rPr>
                        <a:t>11%</a:t>
                      </a:r>
                    </a:p>
                  </a:txBody>
                  <a:tcPr anchor="ctr">
                    <a:solidFill>
                      <a:schemeClr val="accent3">
                        <a:lumMod val="20000"/>
                        <a:lumOff val="80000"/>
                      </a:schemeClr>
                    </a:solidFill>
                  </a:tcPr>
                </a:tc>
                <a:tc>
                  <a:txBody>
                    <a:bodyPr/>
                    <a:lstStyle/>
                    <a:p>
                      <a:pPr algn="ctr"/>
                      <a:r>
                        <a:rPr lang="en-ZA" sz="2200" dirty="0">
                          <a:latin typeface="Arial Narrow" panose="020B0606020202030204" pitchFamily="34" charset="0"/>
                          <a:cs typeface="Arial" panose="020B0604020202020204" pitchFamily="34" charset="0"/>
                        </a:rPr>
                        <a:t>9%</a:t>
                      </a:r>
                    </a:p>
                  </a:txBody>
                  <a:tcPr anchor="ctr">
                    <a:solidFill>
                      <a:schemeClr val="accent3">
                        <a:lumMod val="20000"/>
                        <a:lumOff val="80000"/>
                      </a:schemeClr>
                    </a:solidFill>
                  </a:tcPr>
                </a:tc>
                <a:tc>
                  <a:txBody>
                    <a:bodyPr/>
                    <a:lstStyle/>
                    <a:p>
                      <a:pPr algn="ctr"/>
                      <a:r>
                        <a:rPr lang="en-ZA" sz="2200" dirty="0">
                          <a:latin typeface="Arial Narrow" panose="020B0606020202030204" pitchFamily="34" charset="0"/>
                          <a:cs typeface="Arial" panose="020B0604020202020204" pitchFamily="34" charset="0"/>
                        </a:rPr>
                        <a:t>5%</a:t>
                      </a:r>
                    </a:p>
                  </a:txBody>
                  <a:tcPr anchor="ctr">
                    <a:solidFill>
                      <a:schemeClr val="accent3">
                        <a:lumMod val="20000"/>
                        <a:lumOff val="80000"/>
                      </a:schemeClr>
                    </a:solidFill>
                  </a:tcPr>
                </a:tc>
                <a:extLst>
                  <a:ext uri="{0D108BD9-81ED-4DB2-BD59-A6C34878D82A}">
                    <a16:rowId xmlns:a16="http://schemas.microsoft.com/office/drawing/2014/main" val="2181753580"/>
                  </a:ext>
                </a:extLst>
              </a:tr>
              <a:tr h="613711">
                <a:tc>
                  <a:txBody>
                    <a:bodyPr/>
                    <a:lstStyle/>
                    <a:p>
                      <a:pPr algn="ctr"/>
                      <a:r>
                        <a:rPr lang="en-ZA" sz="2200" b="1" dirty="0">
                          <a:solidFill>
                            <a:schemeClr val="bg1"/>
                          </a:solidFill>
                          <a:latin typeface="Arial Narrow" panose="020B0606020202030204" pitchFamily="34" charset="0"/>
                          <a:cs typeface="Arial" panose="020B0604020202020204" pitchFamily="34" charset="0"/>
                        </a:rPr>
                        <a:t>2</a:t>
                      </a:r>
                    </a:p>
                  </a:txBody>
                  <a:tcPr anchor="ctr">
                    <a:solidFill>
                      <a:srgbClr val="003300"/>
                    </a:solidFill>
                  </a:tcPr>
                </a:tc>
                <a:tc>
                  <a:txBody>
                    <a:bodyPr/>
                    <a:lstStyle/>
                    <a:p>
                      <a:pPr algn="ctr"/>
                      <a:r>
                        <a:rPr lang="en-ZA" sz="2200" dirty="0">
                          <a:latin typeface="Arial Narrow" panose="020B0606020202030204" pitchFamily="34" charset="0"/>
                          <a:cs typeface="Arial" panose="020B0604020202020204" pitchFamily="34" charset="0"/>
                        </a:rPr>
                        <a:t>60%</a:t>
                      </a:r>
                    </a:p>
                  </a:txBody>
                  <a:tcPr anchor="ctr">
                    <a:solidFill>
                      <a:schemeClr val="accent3">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200" u="none" strike="noStrike" kern="1200" cap="none" spc="0" normalizeH="0" baseline="0" noProof="0" dirty="0">
                          <a:ln>
                            <a:noFill/>
                          </a:ln>
                          <a:effectLst/>
                          <a:uLnTx/>
                          <a:uFillTx/>
                          <a:latin typeface="Arial Narrow" panose="020B0606020202030204" pitchFamily="34" charset="0"/>
                          <a:cs typeface="Arial" panose="020B0604020202020204" pitchFamily="34" charset="0"/>
                        </a:rPr>
                        <a:t>10%</a:t>
                      </a:r>
                      <a:endParaRPr kumimoji="0" lang="en-ZA" sz="22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endParaRPr>
                    </a:p>
                  </a:txBody>
                  <a:tcPr anchor="ctr">
                    <a:solidFill>
                      <a:schemeClr val="accent3">
                        <a:lumMod val="60000"/>
                        <a:lumOff val="40000"/>
                      </a:schemeClr>
                    </a:solidFill>
                  </a:tcPr>
                </a:tc>
                <a:tc>
                  <a:txBody>
                    <a:bodyPr/>
                    <a:lstStyle/>
                    <a:p>
                      <a:pPr algn="ctr"/>
                      <a:r>
                        <a:rPr lang="en-ZA" sz="2200" dirty="0">
                          <a:latin typeface="Arial Narrow" panose="020B0606020202030204" pitchFamily="34" charset="0"/>
                          <a:cs typeface="Arial" panose="020B0604020202020204" pitchFamily="34" charset="0"/>
                        </a:rPr>
                        <a:t>13%</a:t>
                      </a:r>
                    </a:p>
                  </a:txBody>
                  <a:tcPr anchor="ctr">
                    <a:solidFill>
                      <a:schemeClr val="accent3">
                        <a:lumMod val="60000"/>
                        <a:lumOff val="40000"/>
                      </a:schemeClr>
                    </a:solidFill>
                  </a:tcPr>
                </a:tc>
                <a:tc>
                  <a:txBody>
                    <a:bodyPr/>
                    <a:lstStyle/>
                    <a:p>
                      <a:pPr algn="ctr"/>
                      <a:r>
                        <a:rPr lang="en-ZA" sz="2200" dirty="0">
                          <a:latin typeface="Arial Narrow" panose="020B0606020202030204" pitchFamily="34" charset="0"/>
                          <a:cs typeface="Arial" panose="020B0604020202020204" pitchFamily="34" charset="0"/>
                        </a:rPr>
                        <a:t>12%</a:t>
                      </a:r>
                    </a:p>
                  </a:txBody>
                  <a:tcPr anchor="ctr">
                    <a:solidFill>
                      <a:schemeClr val="accent3">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200" u="none" strike="noStrike" kern="1200" cap="none" spc="0" normalizeH="0" baseline="0" noProof="0" dirty="0">
                          <a:ln>
                            <a:noFill/>
                          </a:ln>
                          <a:effectLst/>
                          <a:uLnTx/>
                          <a:uFillTx/>
                          <a:latin typeface="Arial Narrow" panose="020B0606020202030204" pitchFamily="34" charset="0"/>
                          <a:cs typeface="Arial" panose="020B0604020202020204" pitchFamily="34" charset="0"/>
                        </a:rPr>
                        <a:t>5%</a:t>
                      </a:r>
                      <a:endParaRPr kumimoji="0" lang="en-ZA" sz="22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endParaRPr>
                    </a:p>
                  </a:txBody>
                  <a:tcPr anchor="ctr">
                    <a:solidFill>
                      <a:schemeClr val="accent3">
                        <a:lumMod val="60000"/>
                        <a:lumOff val="40000"/>
                      </a:schemeClr>
                    </a:solidFill>
                  </a:tcPr>
                </a:tc>
                <a:extLst>
                  <a:ext uri="{0D108BD9-81ED-4DB2-BD59-A6C34878D82A}">
                    <a16:rowId xmlns:a16="http://schemas.microsoft.com/office/drawing/2014/main" val="140163624"/>
                  </a:ext>
                </a:extLst>
              </a:tr>
              <a:tr h="613711">
                <a:tc>
                  <a:txBody>
                    <a:bodyPr/>
                    <a:lstStyle/>
                    <a:p>
                      <a:pPr algn="ctr"/>
                      <a:r>
                        <a:rPr lang="en-ZA" sz="2200" b="1" dirty="0">
                          <a:solidFill>
                            <a:schemeClr val="bg1"/>
                          </a:solidFill>
                          <a:latin typeface="Arial Narrow" panose="020B0606020202030204" pitchFamily="34" charset="0"/>
                          <a:cs typeface="Arial" panose="020B0604020202020204" pitchFamily="34" charset="0"/>
                        </a:rPr>
                        <a:t>3</a:t>
                      </a:r>
                    </a:p>
                  </a:txBody>
                  <a:tcPr anchor="ctr">
                    <a:solidFill>
                      <a:srgbClr val="003300"/>
                    </a:solidFill>
                  </a:tcPr>
                </a:tc>
                <a:tc>
                  <a:txBody>
                    <a:bodyPr/>
                    <a:lstStyle/>
                    <a:p>
                      <a:pPr algn="ctr"/>
                      <a:r>
                        <a:rPr lang="en-ZA" sz="2200" dirty="0">
                          <a:latin typeface="Arial Narrow" panose="020B0606020202030204" pitchFamily="34" charset="0"/>
                          <a:cs typeface="Arial" panose="020B0604020202020204" pitchFamily="34" charset="0"/>
                        </a:rPr>
                        <a:t>58%</a:t>
                      </a:r>
                    </a:p>
                  </a:txBody>
                  <a:tcPr anchor="ctr">
                    <a:solidFill>
                      <a:schemeClr val="accent3">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200" u="none" strike="noStrike" kern="1200" cap="none" spc="0" normalizeH="0" baseline="0" noProof="0" dirty="0">
                          <a:ln>
                            <a:noFill/>
                          </a:ln>
                          <a:effectLst/>
                          <a:uLnTx/>
                          <a:uFillTx/>
                          <a:latin typeface="Arial Narrow" panose="020B0606020202030204" pitchFamily="34" charset="0"/>
                          <a:cs typeface="Arial" panose="020B0604020202020204" pitchFamily="34" charset="0"/>
                        </a:rPr>
                        <a:t>10%</a:t>
                      </a:r>
                      <a:endParaRPr kumimoji="0" lang="en-ZA" sz="22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endParaRPr>
                    </a:p>
                  </a:txBody>
                  <a:tcPr anchor="ctr">
                    <a:solidFill>
                      <a:schemeClr val="accent3">
                        <a:lumMod val="40000"/>
                        <a:lumOff val="60000"/>
                      </a:schemeClr>
                    </a:solidFill>
                  </a:tcPr>
                </a:tc>
                <a:tc>
                  <a:txBody>
                    <a:bodyPr/>
                    <a:lstStyle/>
                    <a:p>
                      <a:pPr algn="ctr"/>
                      <a:r>
                        <a:rPr lang="en-ZA" sz="2200" dirty="0">
                          <a:latin typeface="Arial Narrow" panose="020B0606020202030204" pitchFamily="34" charset="0"/>
                          <a:cs typeface="Arial" panose="020B0604020202020204" pitchFamily="34" charset="0"/>
                        </a:rPr>
                        <a:t>13%</a:t>
                      </a:r>
                    </a:p>
                  </a:txBody>
                  <a:tcPr anchor="ctr">
                    <a:solidFill>
                      <a:schemeClr val="accent3">
                        <a:lumMod val="40000"/>
                        <a:lumOff val="60000"/>
                      </a:schemeClr>
                    </a:solidFill>
                  </a:tcPr>
                </a:tc>
                <a:tc>
                  <a:txBody>
                    <a:bodyPr/>
                    <a:lstStyle/>
                    <a:p>
                      <a:pPr algn="ctr"/>
                      <a:r>
                        <a:rPr lang="en-ZA" sz="2200" dirty="0">
                          <a:latin typeface="Arial Narrow" panose="020B0606020202030204" pitchFamily="34" charset="0"/>
                          <a:cs typeface="Arial" panose="020B0604020202020204" pitchFamily="34" charset="0"/>
                        </a:rPr>
                        <a:t>14%</a:t>
                      </a:r>
                    </a:p>
                  </a:txBody>
                  <a:tcPr anchor="ctr">
                    <a:solidFill>
                      <a:schemeClr val="accent3">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200" u="none" strike="noStrike" kern="1200" cap="none" spc="0" normalizeH="0" baseline="0" noProof="0" dirty="0">
                          <a:ln>
                            <a:noFill/>
                          </a:ln>
                          <a:effectLst/>
                          <a:uLnTx/>
                          <a:uFillTx/>
                          <a:latin typeface="Arial Narrow" panose="020B0606020202030204" pitchFamily="34" charset="0"/>
                          <a:cs typeface="Arial" panose="020B0604020202020204" pitchFamily="34" charset="0"/>
                        </a:rPr>
                        <a:t>5%</a:t>
                      </a:r>
                      <a:endParaRPr kumimoji="0" lang="en-ZA" sz="22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endParaRPr>
                    </a:p>
                  </a:txBody>
                  <a:tcPr anchor="ctr">
                    <a:solidFill>
                      <a:schemeClr val="accent3">
                        <a:lumMod val="40000"/>
                        <a:lumOff val="60000"/>
                      </a:schemeClr>
                    </a:solidFill>
                  </a:tcPr>
                </a:tc>
                <a:extLst>
                  <a:ext uri="{0D108BD9-81ED-4DB2-BD59-A6C34878D82A}">
                    <a16:rowId xmlns:a16="http://schemas.microsoft.com/office/drawing/2014/main" val="909599739"/>
                  </a:ext>
                </a:extLst>
              </a:tr>
            </a:tbl>
          </a:graphicData>
        </a:graphic>
      </p:graphicFrame>
    </p:spTree>
    <p:extLst>
      <p:ext uri="{BB962C8B-B14F-4D97-AF65-F5344CB8AC3E}">
        <p14:creationId xmlns:p14="http://schemas.microsoft.com/office/powerpoint/2010/main" val="272614453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29336-1BAA-4231-A8D5-1013255FCC34}"/>
              </a:ext>
            </a:extLst>
          </p:cNvPr>
          <p:cNvSpPr>
            <a:spLocks noGrp="1"/>
          </p:cNvSpPr>
          <p:nvPr>
            <p:ph type="title"/>
          </p:nvPr>
        </p:nvSpPr>
        <p:spPr>
          <a:xfrm>
            <a:off x="-26350" y="0"/>
            <a:ext cx="8229600" cy="502667"/>
          </a:xfrm>
          <a:effectLst>
            <a:outerShdw blurRad="50800" dist="38100" dir="2700000" algn="tl" rotWithShape="0">
              <a:prstClr val="black">
                <a:alpha val="40000"/>
              </a:prstClr>
            </a:outerShdw>
          </a:effectLst>
        </p:spPr>
        <p:txBody>
          <a:bodyPr>
            <a:noAutofit/>
          </a:bodyPr>
          <a:lstStyle/>
          <a:p>
            <a:pPr algn="l"/>
            <a:r>
              <a:rPr lang="en-ZA" sz="3200" b="1" dirty="0">
                <a:solidFill>
                  <a:schemeClr val="accent2">
                    <a:lumMod val="75000"/>
                  </a:schemeClr>
                </a:solidFill>
                <a:latin typeface="Arial Narrow" panose="020B0606020202030204" pitchFamily="34" charset="0"/>
              </a:rPr>
              <a:t>CLASSROOM MANAGEMENT</a:t>
            </a:r>
          </a:p>
        </p:txBody>
      </p:sp>
      <p:graphicFrame>
        <p:nvGraphicFramePr>
          <p:cNvPr id="7" name="Table 6">
            <a:extLst>
              <a:ext uri="{FF2B5EF4-FFF2-40B4-BE49-F238E27FC236}">
                <a16:creationId xmlns:a16="http://schemas.microsoft.com/office/drawing/2014/main" id="{367A7ED4-F278-4EC4-944E-B9C27E874B78}"/>
              </a:ext>
            </a:extLst>
          </p:cNvPr>
          <p:cNvGraphicFramePr>
            <a:graphicFrameLocks noGrp="1"/>
          </p:cNvGraphicFramePr>
          <p:nvPr>
            <p:extLst>
              <p:ext uri="{D42A27DB-BD31-4B8C-83A1-F6EECF244321}">
                <p14:modId xmlns:p14="http://schemas.microsoft.com/office/powerpoint/2010/main" val="986097861"/>
              </p:ext>
            </p:extLst>
          </p:nvPr>
        </p:nvGraphicFramePr>
        <p:xfrm>
          <a:off x="164721" y="3980542"/>
          <a:ext cx="8097346" cy="876814"/>
        </p:xfrm>
        <a:graphic>
          <a:graphicData uri="http://schemas.openxmlformats.org/drawingml/2006/table">
            <a:tbl>
              <a:tblPr firstRow="1" firstCol="1" bandRow="1">
                <a:tableStyleId>{5C22544A-7EE6-4342-B048-85BDC9FD1C3A}</a:tableStyleId>
              </a:tblPr>
              <a:tblGrid>
                <a:gridCol w="1704724">
                  <a:extLst>
                    <a:ext uri="{9D8B030D-6E8A-4147-A177-3AD203B41FA5}">
                      <a16:colId xmlns:a16="http://schemas.microsoft.com/office/drawing/2014/main" val="3268151636"/>
                    </a:ext>
                  </a:extLst>
                </a:gridCol>
                <a:gridCol w="1474403">
                  <a:extLst>
                    <a:ext uri="{9D8B030D-6E8A-4147-A177-3AD203B41FA5}">
                      <a16:colId xmlns:a16="http://schemas.microsoft.com/office/drawing/2014/main" val="3607724223"/>
                    </a:ext>
                  </a:extLst>
                </a:gridCol>
                <a:gridCol w="1474403">
                  <a:extLst>
                    <a:ext uri="{9D8B030D-6E8A-4147-A177-3AD203B41FA5}">
                      <a16:colId xmlns:a16="http://schemas.microsoft.com/office/drawing/2014/main" val="278073399"/>
                    </a:ext>
                  </a:extLst>
                </a:gridCol>
                <a:gridCol w="1474403">
                  <a:extLst>
                    <a:ext uri="{9D8B030D-6E8A-4147-A177-3AD203B41FA5}">
                      <a16:colId xmlns:a16="http://schemas.microsoft.com/office/drawing/2014/main" val="2652114728"/>
                    </a:ext>
                  </a:extLst>
                </a:gridCol>
                <a:gridCol w="1969413">
                  <a:extLst>
                    <a:ext uri="{9D8B030D-6E8A-4147-A177-3AD203B41FA5}">
                      <a16:colId xmlns:a16="http://schemas.microsoft.com/office/drawing/2014/main" val="2679296267"/>
                    </a:ext>
                  </a:extLst>
                </a:gridCol>
              </a:tblGrid>
              <a:tr h="409487">
                <a:tc>
                  <a:txBody>
                    <a:bodyPr/>
                    <a:lstStyle/>
                    <a:p>
                      <a:pPr algn="l"/>
                      <a:r>
                        <a:rPr lang="en-US" sz="1200" dirty="0">
                          <a:effectLst/>
                          <a:latin typeface="Arial Narrow" panose="020B0606020202030204" pitchFamily="34" charset="0"/>
                        </a:rPr>
                        <a:t>MONDAY</a:t>
                      </a:r>
                      <a:endParaRPr lang="en-ZA" sz="1200" dirty="0">
                        <a:effectLst/>
                        <a:latin typeface="Arial Narrow" panose="020B0606020202030204" pitchFamily="34" charset="0"/>
                        <a:ea typeface="Tahoma" panose="020B0604030504040204" pitchFamily="34" charset="0"/>
                        <a:cs typeface="Times New Roman" panose="02020603050405020304" pitchFamily="18" charset="0"/>
                      </a:endParaRPr>
                    </a:p>
                  </a:txBody>
                  <a:tcPr marL="68580" marR="68580" marT="0" marB="0" anchor="ctr">
                    <a:solidFill>
                      <a:srgbClr val="003300"/>
                    </a:solidFill>
                  </a:tcPr>
                </a:tc>
                <a:tc>
                  <a:txBody>
                    <a:bodyPr/>
                    <a:lstStyle/>
                    <a:p>
                      <a:pPr algn="l"/>
                      <a:r>
                        <a:rPr lang="en-US" sz="1200" dirty="0">
                          <a:effectLst/>
                          <a:latin typeface="Arial Narrow" panose="020B0606020202030204" pitchFamily="34" charset="0"/>
                        </a:rPr>
                        <a:t>TUESDAY</a:t>
                      </a:r>
                      <a:endParaRPr lang="en-ZA" sz="1200" dirty="0">
                        <a:effectLst/>
                        <a:latin typeface="Arial Narrow" panose="020B0606020202030204" pitchFamily="34" charset="0"/>
                        <a:ea typeface="Tahoma" panose="020B0604030504040204" pitchFamily="34" charset="0"/>
                        <a:cs typeface="Times New Roman" panose="02020603050405020304" pitchFamily="18" charset="0"/>
                      </a:endParaRPr>
                    </a:p>
                  </a:txBody>
                  <a:tcPr marL="68580" marR="68580" marT="0" marB="0" anchor="ctr">
                    <a:solidFill>
                      <a:srgbClr val="003300"/>
                    </a:solidFill>
                  </a:tcPr>
                </a:tc>
                <a:tc>
                  <a:txBody>
                    <a:bodyPr/>
                    <a:lstStyle/>
                    <a:p>
                      <a:pPr algn="l"/>
                      <a:r>
                        <a:rPr lang="en-US" sz="1200" dirty="0">
                          <a:effectLst/>
                          <a:latin typeface="Arial Narrow" panose="020B0606020202030204" pitchFamily="34" charset="0"/>
                        </a:rPr>
                        <a:t>WEDNESDAY</a:t>
                      </a:r>
                      <a:endParaRPr lang="en-ZA" sz="1200" dirty="0">
                        <a:effectLst/>
                        <a:latin typeface="Arial Narrow" panose="020B0606020202030204" pitchFamily="34" charset="0"/>
                        <a:ea typeface="Tahoma" panose="020B0604030504040204" pitchFamily="34" charset="0"/>
                        <a:cs typeface="Times New Roman" panose="02020603050405020304" pitchFamily="18" charset="0"/>
                      </a:endParaRPr>
                    </a:p>
                  </a:txBody>
                  <a:tcPr marL="68580" marR="68580" marT="0" marB="0" anchor="ctr">
                    <a:solidFill>
                      <a:srgbClr val="003300"/>
                    </a:solidFill>
                  </a:tcPr>
                </a:tc>
                <a:tc>
                  <a:txBody>
                    <a:bodyPr/>
                    <a:lstStyle/>
                    <a:p>
                      <a:pPr algn="l"/>
                      <a:r>
                        <a:rPr lang="en-US" sz="1200" dirty="0">
                          <a:effectLst/>
                          <a:latin typeface="Arial Narrow" panose="020B0606020202030204" pitchFamily="34" charset="0"/>
                        </a:rPr>
                        <a:t>THURSDAY</a:t>
                      </a:r>
                      <a:endParaRPr lang="en-ZA" sz="1200" dirty="0">
                        <a:effectLst/>
                        <a:latin typeface="Arial Narrow" panose="020B0606020202030204" pitchFamily="34" charset="0"/>
                        <a:ea typeface="Tahoma" panose="020B0604030504040204" pitchFamily="34" charset="0"/>
                        <a:cs typeface="Times New Roman" panose="02020603050405020304" pitchFamily="18" charset="0"/>
                      </a:endParaRPr>
                    </a:p>
                  </a:txBody>
                  <a:tcPr marL="68580" marR="68580" marT="0" marB="0" anchor="ctr">
                    <a:solidFill>
                      <a:srgbClr val="003300"/>
                    </a:solidFill>
                  </a:tcPr>
                </a:tc>
                <a:tc>
                  <a:txBody>
                    <a:bodyPr/>
                    <a:lstStyle/>
                    <a:p>
                      <a:pPr algn="ctr"/>
                      <a:r>
                        <a:rPr lang="en-US" sz="1200" dirty="0">
                          <a:effectLst/>
                          <a:latin typeface="Arial Narrow" panose="020B0606020202030204" pitchFamily="34" charset="0"/>
                        </a:rPr>
                        <a:t>FRIDAY</a:t>
                      </a:r>
                      <a:endParaRPr lang="en-ZA" sz="1200" dirty="0">
                        <a:effectLst/>
                        <a:latin typeface="Arial Narrow" panose="020B0606020202030204" pitchFamily="34" charset="0"/>
                        <a:ea typeface="Tahoma" panose="020B0604030504040204" pitchFamily="34" charset="0"/>
                        <a:cs typeface="Times New Roman" panose="02020603050405020304" pitchFamily="18" charset="0"/>
                      </a:endParaRPr>
                    </a:p>
                  </a:txBody>
                  <a:tcPr marL="68580" marR="68580" marT="0" marB="0" anchor="ctr">
                    <a:solidFill>
                      <a:srgbClr val="003300"/>
                    </a:solidFill>
                  </a:tcPr>
                </a:tc>
                <a:extLst>
                  <a:ext uri="{0D108BD9-81ED-4DB2-BD59-A6C34878D82A}">
                    <a16:rowId xmlns:a16="http://schemas.microsoft.com/office/drawing/2014/main" val="3494744907"/>
                  </a:ext>
                </a:extLst>
              </a:tr>
              <a:tr h="467327">
                <a:tc>
                  <a:txBody>
                    <a:bodyPr/>
                    <a:lstStyle/>
                    <a:p>
                      <a:pPr algn="l"/>
                      <a:r>
                        <a:rPr lang="en-US" sz="1200" dirty="0">
                          <a:effectLst/>
                          <a:latin typeface="Arial Narrow" panose="020B0606020202030204" pitchFamily="34" charset="0"/>
                        </a:rPr>
                        <a:t>Group 1 and 3</a:t>
                      </a:r>
                      <a:endParaRPr lang="en-ZA" sz="1200" dirty="0">
                        <a:effectLst/>
                        <a:latin typeface="Arial Narrow" panose="020B0606020202030204" pitchFamily="34" charset="0"/>
                        <a:ea typeface="Tahoma" panose="020B0604030504040204" pitchFamily="34" charset="0"/>
                        <a:cs typeface="Times New Roman" panose="02020603050405020304" pitchFamily="18" charset="0"/>
                      </a:endParaRPr>
                    </a:p>
                  </a:txBody>
                  <a:tcPr marL="68580" marR="68580" marT="0" marB="0" anchor="ctr">
                    <a:solidFill>
                      <a:srgbClr val="003300"/>
                    </a:solidFill>
                  </a:tcPr>
                </a:tc>
                <a:tc>
                  <a:txBody>
                    <a:bodyPr/>
                    <a:lstStyle/>
                    <a:p>
                      <a:pPr algn="l"/>
                      <a:r>
                        <a:rPr lang="en-US" sz="1200" dirty="0">
                          <a:effectLst/>
                          <a:latin typeface="Arial Narrow" panose="020B0606020202030204" pitchFamily="34" charset="0"/>
                        </a:rPr>
                        <a:t>Group 2 and 3</a:t>
                      </a:r>
                      <a:endParaRPr lang="en-ZA" sz="1200" dirty="0">
                        <a:effectLst/>
                        <a:latin typeface="Arial Narrow" panose="020B0606020202030204" pitchFamily="34" charset="0"/>
                        <a:ea typeface="Tahoma" panose="020B0604030504040204" pitchFamily="34" charset="0"/>
                        <a:cs typeface="Times New Roman" panose="02020603050405020304" pitchFamily="18" charset="0"/>
                      </a:endParaRPr>
                    </a:p>
                  </a:txBody>
                  <a:tcPr marL="68580" marR="68580" marT="0" marB="0" anchor="ctr">
                    <a:solidFill>
                      <a:schemeClr val="accent3">
                        <a:lumMod val="40000"/>
                        <a:lumOff val="60000"/>
                      </a:schemeClr>
                    </a:solidFill>
                  </a:tcPr>
                </a:tc>
                <a:tc>
                  <a:txBody>
                    <a:bodyPr/>
                    <a:lstStyle/>
                    <a:p>
                      <a:pPr algn="l"/>
                      <a:r>
                        <a:rPr lang="en-US" sz="1200" dirty="0">
                          <a:effectLst/>
                          <a:latin typeface="Arial Narrow" panose="020B0606020202030204" pitchFamily="34" charset="0"/>
                        </a:rPr>
                        <a:t>Group 1 and 3</a:t>
                      </a:r>
                      <a:endParaRPr lang="en-ZA" sz="1200" dirty="0">
                        <a:effectLst/>
                        <a:latin typeface="Arial Narrow" panose="020B0606020202030204" pitchFamily="34" charset="0"/>
                        <a:ea typeface="Tahoma" panose="020B0604030504040204" pitchFamily="34" charset="0"/>
                        <a:cs typeface="Times New Roman" panose="02020603050405020304" pitchFamily="18" charset="0"/>
                      </a:endParaRPr>
                    </a:p>
                  </a:txBody>
                  <a:tcPr marL="68580" marR="68580" marT="0" marB="0" anchor="ctr">
                    <a:solidFill>
                      <a:schemeClr val="accent3">
                        <a:lumMod val="60000"/>
                        <a:lumOff val="40000"/>
                      </a:schemeClr>
                    </a:solidFill>
                  </a:tcPr>
                </a:tc>
                <a:tc>
                  <a:txBody>
                    <a:bodyPr/>
                    <a:lstStyle/>
                    <a:p>
                      <a:pPr algn="l"/>
                      <a:r>
                        <a:rPr lang="en-US" sz="1200" dirty="0">
                          <a:effectLst/>
                          <a:latin typeface="Arial Narrow" panose="020B0606020202030204" pitchFamily="34" charset="0"/>
                        </a:rPr>
                        <a:t>Group 2 and 3</a:t>
                      </a:r>
                      <a:endParaRPr lang="en-ZA" sz="1200" dirty="0">
                        <a:effectLst/>
                        <a:latin typeface="Arial Narrow" panose="020B0606020202030204" pitchFamily="34" charset="0"/>
                        <a:ea typeface="Tahoma" panose="020B0604030504040204" pitchFamily="34" charset="0"/>
                        <a:cs typeface="Times New Roman" panose="02020603050405020304" pitchFamily="18" charset="0"/>
                      </a:endParaRPr>
                    </a:p>
                  </a:txBody>
                  <a:tcPr marL="68580" marR="68580" marT="0" marB="0" anchor="ctr">
                    <a:solidFill>
                      <a:schemeClr val="accent3">
                        <a:lumMod val="40000"/>
                        <a:lumOff val="60000"/>
                      </a:schemeClr>
                    </a:solidFill>
                  </a:tcPr>
                </a:tc>
                <a:tc>
                  <a:txBody>
                    <a:bodyPr/>
                    <a:lstStyle/>
                    <a:p>
                      <a:pPr algn="l"/>
                      <a:r>
                        <a:rPr lang="en-US" sz="1200" dirty="0">
                          <a:effectLst/>
                          <a:latin typeface="Arial Narrow" panose="020B0606020202030204" pitchFamily="34" charset="0"/>
                        </a:rPr>
                        <a:t>Whole class teaching consolidation of concepts taught. </a:t>
                      </a:r>
                      <a:endParaRPr lang="en-ZA" sz="1200" dirty="0">
                        <a:effectLst/>
                        <a:latin typeface="Arial Narrow" panose="020B0606020202030204" pitchFamily="34" charset="0"/>
                        <a:ea typeface="Tahoma" panose="020B0604030504040204" pitchFamily="34" charset="0"/>
                        <a:cs typeface="Times New Roman" panose="02020603050405020304" pitchFamily="18" charset="0"/>
                      </a:endParaRPr>
                    </a:p>
                  </a:txBody>
                  <a:tcPr marL="68580" marR="68580" marT="0" marB="0" anchor="ctr">
                    <a:solidFill>
                      <a:schemeClr val="accent3">
                        <a:lumMod val="75000"/>
                      </a:schemeClr>
                    </a:solidFill>
                  </a:tcPr>
                </a:tc>
                <a:extLst>
                  <a:ext uri="{0D108BD9-81ED-4DB2-BD59-A6C34878D82A}">
                    <a16:rowId xmlns:a16="http://schemas.microsoft.com/office/drawing/2014/main" val="4102408429"/>
                  </a:ext>
                </a:extLst>
              </a:tr>
            </a:tbl>
          </a:graphicData>
        </a:graphic>
      </p:graphicFrame>
      <p:graphicFrame>
        <p:nvGraphicFramePr>
          <p:cNvPr id="8" name="Table 7">
            <a:extLst>
              <a:ext uri="{FF2B5EF4-FFF2-40B4-BE49-F238E27FC236}">
                <a16:creationId xmlns:a16="http://schemas.microsoft.com/office/drawing/2014/main" id="{B1656CED-A295-4A12-8C81-5AE84B0F04F9}"/>
              </a:ext>
            </a:extLst>
          </p:cNvPr>
          <p:cNvGraphicFramePr>
            <a:graphicFrameLocks noGrp="1"/>
          </p:cNvGraphicFramePr>
          <p:nvPr>
            <p:extLst>
              <p:ext uri="{D42A27DB-BD31-4B8C-83A1-F6EECF244321}">
                <p14:modId xmlns:p14="http://schemas.microsoft.com/office/powerpoint/2010/main" val="4051597271"/>
              </p:ext>
            </p:extLst>
          </p:nvPr>
        </p:nvGraphicFramePr>
        <p:xfrm>
          <a:off x="164721" y="4818416"/>
          <a:ext cx="8814558" cy="1644207"/>
        </p:xfrm>
        <a:graphic>
          <a:graphicData uri="http://schemas.openxmlformats.org/drawingml/2006/table">
            <a:tbl>
              <a:tblPr firstRow="1" firstCol="1" bandRow="1">
                <a:tableStyleId>{5C22544A-7EE6-4342-B048-85BDC9FD1C3A}</a:tableStyleId>
              </a:tblPr>
              <a:tblGrid>
                <a:gridCol w="4407279">
                  <a:extLst>
                    <a:ext uri="{9D8B030D-6E8A-4147-A177-3AD203B41FA5}">
                      <a16:colId xmlns:a16="http://schemas.microsoft.com/office/drawing/2014/main" val="2078973928"/>
                    </a:ext>
                  </a:extLst>
                </a:gridCol>
                <a:gridCol w="4407279">
                  <a:extLst>
                    <a:ext uri="{9D8B030D-6E8A-4147-A177-3AD203B41FA5}">
                      <a16:colId xmlns:a16="http://schemas.microsoft.com/office/drawing/2014/main" val="1405269933"/>
                    </a:ext>
                  </a:extLst>
                </a:gridCol>
              </a:tblGrid>
              <a:tr h="244768">
                <a:tc gridSpan="2">
                  <a:txBody>
                    <a:bodyPr/>
                    <a:lstStyle/>
                    <a:p>
                      <a:pPr algn="ctr"/>
                      <a:r>
                        <a:rPr lang="en-US" sz="2000" dirty="0">
                          <a:effectLst/>
                          <a:latin typeface="Arial Narrow" panose="020B0606020202030204" pitchFamily="34" charset="0"/>
                        </a:rPr>
                        <a:t>WEEK: 7 HOURS</a:t>
                      </a:r>
                      <a:endParaRPr lang="en-ZA" sz="2000" dirty="0">
                        <a:effectLst/>
                        <a:latin typeface="Arial Narrow" panose="020B0606020202030204" pitchFamily="34" charset="0"/>
                        <a:ea typeface="Tahoma" panose="020B0604030504040204" pitchFamily="34" charset="0"/>
                        <a:cs typeface="Times New Roman" panose="02020603050405020304" pitchFamily="18" charset="0"/>
                      </a:endParaRPr>
                    </a:p>
                  </a:txBody>
                  <a:tcPr marL="68580" marR="68580" marT="0" marB="0">
                    <a:solidFill>
                      <a:srgbClr val="003300"/>
                    </a:solidFill>
                  </a:tcPr>
                </a:tc>
                <a:tc hMerge="1">
                  <a:txBody>
                    <a:bodyPr/>
                    <a:lstStyle/>
                    <a:p>
                      <a:endParaRPr lang="en-ZA"/>
                    </a:p>
                  </a:txBody>
                  <a:tcPr/>
                </a:tc>
                <a:extLst>
                  <a:ext uri="{0D108BD9-81ED-4DB2-BD59-A6C34878D82A}">
                    <a16:rowId xmlns:a16="http://schemas.microsoft.com/office/drawing/2014/main" val="3511514531"/>
                  </a:ext>
                </a:extLst>
              </a:tr>
              <a:tr h="203199">
                <a:tc gridSpan="2">
                  <a:txBody>
                    <a:bodyPr/>
                    <a:lstStyle/>
                    <a:p>
                      <a:pPr algn="ctr"/>
                      <a:r>
                        <a:rPr lang="en-US" sz="1200" b="1" dirty="0">
                          <a:effectLst/>
                          <a:latin typeface="Arial Narrow" panose="020B0606020202030204" pitchFamily="34" charset="0"/>
                        </a:rPr>
                        <a:t>PER DAY   1 hr. 24 min   ×  5 =  7 hrs. </a:t>
                      </a:r>
                      <a:endParaRPr lang="en-ZA" sz="1200" b="1" dirty="0">
                        <a:effectLst/>
                        <a:latin typeface="Arial Narrow" panose="020B0606020202030204" pitchFamily="34" charset="0"/>
                        <a:ea typeface="Tahoma" panose="020B0604030504040204" pitchFamily="34" charset="0"/>
                        <a:cs typeface="Times New Roman" panose="02020603050405020304" pitchFamily="18" charset="0"/>
                      </a:endParaRPr>
                    </a:p>
                  </a:txBody>
                  <a:tcPr marL="68580" marR="68580" marT="0" marB="0">
                    <a:solidFill>
                      <a:schemeClr val="accent3"/>
                    </a:solidFill>
                  </a:tcPr>
                </a:tc>
                <a:tc hMerge="1">
                  <a:txBody>
                    <a:bodyPr/>
                    <a:lstStyle/>
                    <a:p>
                      <a:endParaRPr lang="en-ZA"/>
                    </a:p>
                  </a:txBody>
                  <a:tcPr/>
                </a:tc>
                <a:extLst>
                  <a:ext uri="{0D108BD9-81ED-4DB2-BD59-A6C34878D82A}">
                    <a16:rowId xmlns:a16="http://schemas.microsoft.com/office/drawing/2014/main" val="2358430644"/>
                  </a:ext>
                </a:extLst>
              </a:tr>
              <a:tr h="1136208">
                <a:tc>
                  <a:txBody>
                    <a:bodyPr/>
                    <a:lstStyle/>
                    <a:p>
                      <a:pPr algn="l">
                        <a:lnSpc>
                          <a:spcPct val="150000"/>
                        </a:lnSpc>
                      </a:pPr>
                      <a:r>
                        <a:rPr lang="en-US" sz="1200" b="1" dirty="0">
                          <a:solidFill>
                            <a:schemeClr val="accent2">
                              <a:lumMod val="75000"/>
                            </a:schemeClr>
                          </a:solidFill>
                          <a:effectLst/>
                          <a:latin typeface="Arial Narrow" panose="020B0606020202030204" pitchFamily="34" charset="0"/>
                        </a:rPr>
                        <a:t>Counting</a:t>
                      </a:r>
                      <a:endParaRPr lang="en-ZA" sz="1200" b="1" dirty="0">
                        <a:solidFill>
                          <a:schemeClr val="accent2">
                            <a:lumMod val="75000"/>
                          </a:schemeClr>
                        </a:solidFill>
                        <a:effectLst/>
                        <a:latin typeface="Arial Narrow" panose="020B0606020202030204" pitchFamily="34" charset="0"/>
                      </a:endParaRPr>
                    </a:p>
                    <a:p>
                      <a:pPr algn="l">
                        <a:lnSpc>
                          <a:spcPct val="150000"/>
                        </a:lnSpc>
                      </a:pPr>
                      <a:r>
                        <a:rPr lang="en-US" sz="1200" b="1" dirty="0">
                          <a:solidFill>
                            <a:schemeClr val="accent2">
                              <a:lumMod val="75000"/>
                            </a:schemeClr>
                          </a:solidFill>
                          <a:effectLst/>
                          <a:latin typeface="Arial Narrow" panose="020B0606020202030204" pitchFamily="34" charset="0"/>
                        </a:rPr>
                        <a:t>Consolidation of Concepts</a:t>
                      </a:r>
                      <a:endParaRPr lang="en-ZA" sz="1200" b="1" dirty="0">
                        <a:solidFill>
                          <a:schemeClr val="accent2">
                            <a:lumMod val="75000"/>
                          </a:schemeClr>
                        </a:solidFill>
                        <a:effectLst/>
                        <a:latin typeface="Arial Narrow" panose="020B0606020202030204" pitchFamily="34" charset="0"/>
                      </a:endParaRPr>
                    </a:p>
                    <a:p>
                      <a:pPr algn="l">
                        <a:lnSpc>
                          <a:spcPct val="150000"/>
                        </a:lnSpc>
                      </a:pPr>
                      <a:r>
                        <a:rPr lang="en-US" sz="1200" b="1" dirty="0">
                          <a:solidFill>
                            <a:schemeClr val="accent2">
                              <a:lumMod val="75000"/>
                            </a:schemeClr>
                          </a:solidFill>
                          <a:effectLst/>
                          <a:latin typeface="Arial Narrow" panose="020B0606020202030204" pitchFamily="34" charset="0"/>
                        </a:rPr>
                        <a:t>New Concept</a:t>
                      </a:r>
                      <a:endParaRPr lang="en-ZA" sz="1200" b="1" dirty="0">
                        <a:solidFill>
                          <a:schemeClr val="accent2">
                            <a:lumMod val="75000"/>
                          </a:schemeClr>
                        </a:solidFill>
                        <a:effectLst/>
                        <a:latin typeface="Arial Narrow" panose="020B0606020202030204" pitchFamily="34" charset="0"/>
                      </a:endParaRPr>
                    </a:p>
                    <a:p>
                      <a:pPr algn="l">
                        <a:lnSpc>
                          <a:spcPct val="150000"/>
                        </a:lnSpc>
                      </a:pPr>
                      <a:r>
                        <a:rPr lang="en-US" sz="1200" b="1" dirty="0">
                          <a:solidFill>
                            <a:schemeClr val="accent2">
                              <a:lumMod val="75000"/>
                            </a:schemeClr>
                          </a:solidFill>
                          <a:effectLst/>
                          <a:latin typeface="Arial Narrow" panose="020B0606020202030204" pitchFamily="34" charset="0"/>
                        </a:rPr>
                        <a:t>Group work</a:t>
                      </a:r>
                      <a:endParaRPr lang="en-ZA" sz="1200" b="1" dirty="0">
                        <a:solidFill>
                          <a:schemeClr val="accent2">
                            <a:lumMod val="75000"/>
                          </a:schemeClr>
                        </a:solidFill>
                        <a:effectLst/>
                        <a:latin typeface="Arial Narrow" panose="020B0606020202030204" pitchFamily="34" charset="0"/>
                        <a:ea typeface="Tahoma" panose="020B0604030504040204" pitchFamily="34" charset="0"/>
                        <a:cs typeface="Times New Roman" panose="02020603050405020304" pitchFamily="18" charset="0"/>
                      </a:endParaRPr>
                    </a:p>
                  </a:txBody>
                  <a:tcPr marL="68580" marR="68580" marT="0" marB="0">
                    <a:solidFill>
                      <a:schemeClr val="accent3">
                        <a:lumMod val="40000"/>
                        <a:lumOff val="60000"/>
                      </a:schemeClr>
                    </a:solidFill>
                  </a:tcPr>
                </a:tc>
                <a:tc>
                  <a:txBody>
                    <a:bodyPr/>
                    <a:lstStyle/>
                    <a:p>
                      <a:pPr algn="l">
                        <a:lnSpc>
                          <a:spcPct val="150000"/>
                        </a:lnSpc>
                      </a:pPr>
                      <a:r>
                        <a:rPr lang="en-US" sz="1200" b="1" dirty="0">
                          <a:effectLst/>
                          <a:latin typeface="Arial Narrow" panose="020B0606020202030204" pitchFamily="34" charset="0"/>
                        </a:rPr>
                        <a:t>5 min</a:t>
                      </a:r>
                      <a:endParaRPr lang="en-ZA" sz="1200" b="1" dirty="0">
                        <a:effectLst/>
                        <a:latin typeface="Arial Narrow" panose="020B0606020202030204" pitchFamily="34" charset="0"/>
                      </a:endParaRPr>
                    </a:p>
                    <a:p>
                      <a:pPr algn="l">
                        <a:lnSpc>
                          <a:spcPct val="150000"/>
                        </a:lnSpc>
                      </a:pPr>
                      <a:r>
                        <a:rPr lang="en-US" sz="1200" b="1" dirty="0">
                          <a:effectLst/>
                          <a:latin typeface="Arial Narrow" panose="020B0606020202030204" pitchFamily="34" charset="0"/>
                        </a:rPr>
                        <a:t>10 min</a:t>
                      </a:r>
                      <a:endParaRPr lang="en-ZA" sz="1200" b="1" dirty="0">
                        <a:effectLst/>
                        <a:latin typeface="Arial Narrow" panose="020B0606020202030204" pitchFamily="34" charset="0"/>
                      </a:endParaRPr>
                    </a:p>
                    <a:p>
                      <a:pPr algn="l">
                        <a:lnSpc>
                          <a:spcPct val="150000"/>
                        </a:lnSpc>
                      </a:pPr>
                      <a:r>
                        <a:rPr lang="en-US" sz="1200" b="1" dirty="0">
                          <a:effectLst/>
                          <a:latin typeface="Arial Narrow" panose="020B0606020202030204" pitchFamily="34" charset="0"/>
                        </a:rPr>
                        <a:t>20 min</a:t>
                      </a:r>
                      <a:endParaRPr lang="en-ZA" sz="1200" b="1" dirty="0">
                        <a:effectLst/>
                        <a:latin typeface="Arial Narrow" panose="020B0606020202030204" pitchFamily="34" charset="0"/>
                      </a:endParaRPr>
                    </a:p>
                    <a:p>
                      <a:pPr algn="l">
                        <a:lnSpc>
                          <a:spcPct val="150000"/>
                        </a:lnSpc>
                      </a:pPr>
                      <a:r>
                        <a:rPr lang="en-US" sz="1200" b="1" dirty="0">
                          <a:effectLst/>
                          <a:latin typeface="Arial Narrow" panose="020B0606020202030204" pitchFamily="34" charset="0"/>
                        </a:rPr>
                        <a:t>24 × 2 groups = 48 min</a:t>
                      </a:r>
                      <a:endParaRPr lang="en-ZA" sz="1200" b="1" dirty="0">
                        <a:effectLst/>
                        <a:latin typeface="Arial Narrow" panose="020B0606020202030204" pitchFamily="34" charset="0"/>
                        <a:ea typeface="Tahoma" panose="020B060403050404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54540076"/>
                  </a:ext>
                </a:extLst>
              </a:tr>
            </a:tbl>
          </a:graphicData>
        </a:graphic>
      </p:graphicFrame>
      <p:sp>
        <p:nvSpPr>
          <p:cNvPr id="9" name="Rectangle 1">
            <a:extLst>
              <a:ext uri="{FF2B5EF4-FFF2-40B4-BE49-F238E27FC236}">
                <a16:creationId xmlns:a16="http://schemas.microsoft.com/office/drawing/2014/main" id="{C763E82B-6EE8-4C16-9E1C-0B59721EC910}"/>
              </a:ext>
            </a:extLst>
          </p:cNvPr>
          <p:cNvSpPr>
            <a:spLocks noChangeArrowheads="1"/>
          </p:cNvSpPr>
          <p:nvPr/>
        </p:nvSpPr>
        <p:spPr bwMode="auto">
          <a:xfrm>
            <a:off x="164720" y="579611"/>
            <a:ext cx="8814559" cy="3323987"/>
          </a:xfrm>
          <a:prstGeom prst="rect">
            <a:avLst/>
          </a:prstGeom>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GB" altLang="en-US" sz="1600" b="1" i="0" u="sng" strike="noStrike" cap="none" normalizeH="0" baseline="0" dirty="0">
                <a:ln>
                  <a:noFill/>
                </a:ln>
                <a:solidFill>
                  <a:schemeClr val="tx1"/>
                </a:solidFill>
                <a:effectLst/>
                <a:latin typeface="Arial Narrow" panose="020B0606020202030204" pitchFamily="34" charset="0"/>
                <a:ea typeface="Tahoma" panose="020B0604030504040204" pitchFamily="34" charset="0"/>
                <a:cs typeface="Arial" panose="020B0604020202020204" pitchFamily="34" charset="0"/>
              </a:rPr>
              <a:t>Grade R approach </a:t>
            </a:r>
            <a:r>
              <a:rPr kumimoji="0" lang="en-GB" altLang="en-US" sz="1400" i="0" u="none" strike="noStrike" cap="none" normalizeH="0" baseline="0" dirty="0">
                <a:ln>
                  <a:noFill/>
                </a:ln>
                <a:solidFill>
                  <a:schemeClr val="tx1"/>
                </a:solidFill>
                <a:effectLst/>
                <a:latin typeface="Arial Narrow" panose="020B0606020202030204" pitchFamily="34" charset="0"/>
                <a:ea typeface="Tahoma" panose="020B0604030504040204" pitchFamily="34" charset="0"/>
                <a:cs typeface="Arial" panose="020B0604020202020204" pitchFamily="34" charset="0"/>
              </a:rPr>
              <a:t>to learning is based on the principles of integration and play based learning. The teacher must be proactive and make the most of incidental learning opportunities throughout. </a:t>
            </a:r>
          </a:p>
          <a:p>
            <a:pPr marL="0" marR="0" lvl="0" indent="0" defTabSz="914400" rtl="0" eaLnBrk="0" fontAlgn="base" latinLnBrk="0" hangingPunct="0">
              <a:lnSpc>
                <a:spcPct val="100000"/>
              </a:lnSpc>
              <a:spcBef>
                <a:spcPct val="0"/>
              </a:spcBef>
              <a:spcAft>
                <a:spcPct val="0"/>
              </a:spcAft>
              <a:buClrTx/>
              <a:buSzTx/>
              <a:buFontTx/>
              <a:buNone/>
              <a:tabLst/>
            </a:pPr>
            <a:r>
              <a:rPr kumimoji="0" lang="en-GB" altLang="en-US" sz="1400" i="0" u="none" strike="noStrike" cap="none" normalizeH="0" baseline="0" dirty="0">
                <a:ln>
                  <a:noFill/>
                </a:ln>
                <a:solidFill>
                  <a:schemeClr val="tx1"/>
                </a:solidFill>
                <a:effectLst/>
                <a:latin typeface="Arial Narrow" panose="020B0606020202030204" pitchFamily="34" charset="0"/>
                <a:ea typeface="Tahoma" panose="020B0604030504040204" pitchFamily="34" charset="0"/>
                <a:cs typeface="Arial" panose="020B0604020202020204" pitchFamily="34" charset="0"/>
              </a:rPr>
              <a:t>In Grade R the timetable is called the Daily Programme. See a suggested Grade R Daily Programme on page 15 in the Grade R CAPS document. </a:t>
            </a:r>
          </a:p>
          <a:p>
            <a:pPr marL="0" marR="0" lvl="0" indent="0" defTabSz="914400" rtl="0" eaLnBrk="0" fontAlgn="base" latinLnBrk="0" hangingPunct="0">
              <a:lnSpc>
                <a:spcPct val="100000"/>
              </a:lnSpc>
              <a:spcBef>
                <a:spcPct val="0"/>
              </a:spcBef>
              <a:spcAft>
                <a:spcPct val="0"/>
              </a:spcAft>
              <a:buClrTx/>
              <a:buSzTx/>
              <a:buFontTx/>
              <a:buNone/>
              <a:tabLst/>
            </a:pPr>
            <a:r>
              <a:rPr kumimoji="0" lang="en-GB" altLang="en-US" sz="1400" i="0" u="none" strike="noStrike" cap="none" normalizeH="0" baseline="0" dirty="0">
                <a:ln>
                  <a:noFill/>
                </a:ln>
                <a:solidFill>
                  <a:schemeClr val="tx1"/>
                </a:solidFill>
                <a:effectLst/>
                <a:latin typeface="Arial Narrow" panose="020B0606020202030204" pitchFamily="34" charset="0"/>
                <a:ea typeface="Tahoma" panose="020B0604030504040204" pitchFamily="34" charset="0"/>
                <a:cs typeface="Arial" panose="020B0604020202020204" pitchFamily="34" charset="0"/>
              </a:rPr>
              <a:t>There are three teacher guided activities mapped out on the daily programme for the day. Each of these have a:</a:t>
            </a:r>
          </a:p>
          <a:p>
            <a:pPr marL="285750" marR="0" lvl="0" indent="-285750"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400" i="0" u="none" strike="noStrike" cap="none" normalizeH="0" baseline="0" dirty="0">
                <a:ln>
                  <a:noFill/>
                </a:ln>
                <a:solidFill>
                  <a:schemeClr val="tx1"/>
                </a:solidFill>
                <a:effectLst/>
                <a:latin typeface="Arial Narrow" panose="020B0606020202030204" pitchFamily="34" charset="0"/>
                <a:ea typeface="Tahoma" panose="020B0604030504040204" pitchFamily="34" charset="0"/>
                <a:cs typeface="Arial" panose="020B0604020202020204" pitchFamily="34" charset="0"/>
              </a:rPr>
              <a:t>Language,</a:t>
            </a:r>
          </a:p>
          <a:p>
            <a:pPr marL="285750" marR="0" lvl="0" indent="-285750"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400" i="0" u="none" strike="noStrike" cap="none" normalizeH="0" baseline="0" dirty="0">
                <a:ln>
                  <a:noFill/>
                </a:ln>
                <a:solidFill>
                  <a:schemeClr val="tx1"/>
                </a:solidFill>
                <a:effectLst/>
                <a:latin typeface="Arial Narrow" panose="020B0606020202030204" pitchFamily="34" charset="0"/>
                <a:ea typeface="Tahoma" panose="020B0604030504040204" pitchFamily="34" charset="0"/>
                <a:cs typeface="Arial" panose="020B0604020202020204" pitchFamily="34" charset="0"/>
              </a:rPr>
              <a:t> Mathematics and</a:t>
            </a:r>
          </a:p>
          <a:p>
            <a:pPr marL="285750" marR="0" lvl="0" indent="-285750"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400" i="0" u="none" strike="noStrike" cap="none" normalizeH="0" baseline="0" dirty="0">
                <a:ln>
                  <a:noFill/>
                </a:ln>
                <a:solidFill>
                  <a:schemeClr val="tx1"/>
                </a:solidFill>
                <a:effectLst/>
                <a:latin typeface="Arial Narrow" panose="020B0606020202030204" pitchFamily="34" charset="0"/>
                <a:ea typeface="Tahoma" panose="020B0604030504040204" pitchFamily="34" charset="0"/>
                <a:cs typeface="Arial" panose="020B0604020202020204" pitchFamily="34" charset="0"/>
              </a:rPr>
              <a:t> Life Skills component. </a:t>
            </a:r>
          </a:p>
          <a:p>
            <a:pPr marL="0" marR="0" lvl="0" indent="0" defTabSz="914400" rtl="0" eaLnBrk="0" fontAlgn="base" latinLnBrk="0" hangingPunct="0">
              <a:lnSpc>
                <a:spcPct val="100000"/>
              </a:lnSpc>
              <a:spcBef>
                <a:spcPct val="0"/>
              </a:spcBef>
              <a:spcAft>
                <a:spcPct val="0"/>
              </a:spcAft>
              <a:buClrTx/>
              <a:buSzTx/>
              <a:buFontTx/>
              <a:buNone/>
              <a:tabLst/>
            </a:pPr>
            <a:r>
              <a:rPr kumimoji="0" lang="en-GB" altLang="en-US" sz="1400" i="0" u="none" strike="noStrike" cap="none" normalizeH="0" baseline="0" dirty="0">
                <a:ln>
                  <a:noFill/>
                </a:ln>
                <a:solidFill>
                  <a:schemeClr val="tx1"/>
                </a:solidFill>
                <a:effectLst/>
                <a:latin typeface="Arial Narrow" panose="020B0606020202030204" pitchFamily="34" charset="0"/>
                <a:ea typeface="Tahoma" panose="020B0604030504040204" pitchFamily="34" charset="0"/>
                <a:cs typeface="Arial" panose="020B0604020202020204" pitchFamily="34" charset="0"/>
              </a:rPr>
              <a:t>It is imperative that at a strong Mathematics teaching focus must emanate from each during the day.</a:t>
            </a:r>
          </a:p>
          <a:p>
            <a:pPr marL="0" marR="0" lvl="0" indent="0" defTabSz="914400" rtl="0" eaLnBrk="0" fontAlgn="base" latinLnBrk="0" hangingPunct="0">
              <a:lnSpc>
                <a:spcPct val="100000"/>
              </a:lnSpc>
              <a:spcBef>
                <a:spcPct val="0"/>
              </a:spcBef>
              <a:spcAft>
                <a:spcPct val="0"/>
              </a:spcAft>
              <a:buClrTx/>
              <a:buSzTx/>
              <a:buFontTx/>
              <a:buNone/>
              <a:tabLst/>
            </a:pPr>
            <a:endParaRPr kumimoji="0" lang="en-GB" altLang="en-US" sz="800" i="0" u="none" strike="noStrike" cap="none" normalizeH="0" baseline="0" dirty="0">
              <a:ln>
                <a:noFill/>
              </a:ln>
              <a:solidFill>
                <a:schemeClr val="tx1"/>
              </a:solidFill>
              <a:effectLst/>
              <a:latin typeface="Arial Narrow" panose="020B0606020202030204" pitchFamily="34" charset="0"/>
              <a:ea typeface="Tahoma" panose="020B0604030504040204" pitchFamily="34" charset="0"/>
              <a:cs typeface="Arial" panose="020B0604020202020204"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lang="en-US" altLang="en-US" b="1" u="sng" dirty="0">
                <a:solidFill>
                  <a:schemeClr val="tx1"/>
                </a:solidFill>
                <a:latin typeface="Arial Narrow" panose="020B0606020202030204" pitchFamily="34" charset="0"/>
                <a:ea typeface="Tahoma" panose="020B0604030504040204" pitchFamily="34" charset="0"/>
                <a:cs typeface="Arial" panose="020B0604020202020204" pitchFamily="34" charset="0"/>
              </a:rPr>
              <a:t> </a:t>
            </a:r>
            <a:r>
              <a:rPr lang="en-US" altLang="en-US" sz="1600" b="1" u="sng" dirty="0">
                <a:solidFill>
                  <a:schemeClr val="tx1"/>
                </a:solidFill>
                <a:latin typeface="Arial Narrow" panose="020B0606020202030204" pitchFamily="34" charset="0"/>
                <a:ea typeface="Tahoma" panose="020B0604030504040204" pitchFamily="34" charset="0"/>
                <a:cs typeface="Arial" panose="020B0604020202020204" pitchFamily="34" charset="0"/>
              </a:rPr>
              <a:t>Grade 1 - 3</a:t>
            </a:r>
            <a:endParaRPr kumimoji="0" lang="en-US" altLang="en-US" sz="1600" b="1" i="0" u="sng" strike="noStrike" cap="none" normalizeH="0" baseline="0" dirty="0">
              <a:ln>
                <a:noFill/>
              </a:ln>
              <a:solidFill>
                <a:schemeClr val="tx1"/>
              </a:solidFill>
              <a:effectLst/>
              <a:latin typeface="Arial Narrow" panose="020B0606020202030204" pitchFamily="34" charset="0"/>
              <a:ea typeface="Tahoma" panose="020B0604030504040204" pitchFamily="34" charset="0"/>
              <a:cs typeface="Arial" panose="020B0604020202020204"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Arial Narrow" panose="020B0606020202030204" pitchFamily="34" charset="0"/>
                <a:ea typeface="Tahoma" panose="020B0604030504040204" pitchFamily="34" charset="0"/>
                <a:cs typeface="Arial" panose="020B0604020202020204" pitchFamily="34" charset="0"/>
              </a:rPr>
              <a:t>SOME TEACHERS PREFER TO EMBRACE A GROUP teaching strategy as suggested below: </a:t>
            </a:r>
          </a:p>
          <a:p>
            <a:pPr marL="285750" marR="0" lvl="0" indent="-285750"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US" altLang="en-US" sz="1400" dirty="0">
                <a:solidFill>
                  <a:schemeClr val="tx1"/>
                </a:solidFill>
                <a:latin typeface="Arial Narrow" panose="020B0606020202030204" pitchFamily="34" charset="0"/>
                <a:ea typeface="Tahoma" panose="020B0604030504040204" pitchFamily="34" charset="0"/>
                <a:cs typeface="Arial" panose="020B0604020202020204" pitchFamily="34" charset="0"/>
              </a:rPr>
              <a:t>A plus,</a:t>
            </a:r>
            <a:r>
              <a:rPr kumimoji="0" lang="en-US" altLang="en-US" sz="1400" b="0" i="0" u="none" strike="noStrike" cap="none" normalizeH="0" baseline="0" dirty="0">
                <a:ln>
                  <a:noFill/>
                </a:ln>
                <a:solidFill>
                  <a:schemeClr val="tx1"/>
                </a:solidFill>
                <a:effectLst/>
                <a:latin typeface="Arial Narrow" panose="020B0606020202030204" pitchFamily="34" charset="0"/>
                <a:ea typeface="Tahoma" panose="020B0604030504040204" pitchFamily="34" charset="0"/>
                <a:cs typeface="Arial" panose="020B0604020202020204" pitchFamily="34" charset="0"/>
              </a:rPr>
              <a:t> factor here is that the teacher can manage to teach the third group daily while the other groups </a:t>
            </a:r>
            <a:r>
              <a:rPr kumimoji="0" lang="en-US" altLang="en-US" sz="1400" b="0" i="0" u="none" cap="none" normalizeH="0" baseline="0" dirty="0">
                <a:ln>
                  <a:noFill/>
                </a:ln>
                <a:solidFill>
                  <a:schemeClr val="tx1"/>
                </a:solidFill>
                <a:effectLst/>
                <a:latin typeface="Arial Narrow" panose="020B0606020202030204" pitchFamily="34" charset="0"/>
                <a:ea typeface="Tahoma" panose="020B0604030504040204" pitchFamily="34" charset="0"/>
                <a:cs typeface="Arial" panose="020B0604020202020204" pitchFamily="34" charset="0"/>
              </a:rPr>
              <a:t>can</a:t>
            </a:r>
            <a:r>
              <a:rPr kumimoji="0" lang="en-US" altLang="en-US" sz="1400" b="0" i="0" u="none" strike="noStrike" cap="none" normalizeH="0" baseline="0" dirty="0">
                <a:ln>
                  <a:noFill/>
                </a:ln>
                <a:solidFill>
                  <a:schemeClr val="tx1"/>
                </a:solidFill>
                <a:effectLst/>
                <a:latin typeface="Arial Narrow" panose="020B0606020202030204" pitchFamily="34" charset="0"/>
                <a:ea typeface="Tahoma" panose="020B0604030504040204" pitchFamily="34" charset="0"/>
                <a:cs typeface="Arial" panose="020B0604020202020204" pitchFamily="34" charset="0"/>
              </a:rPr>
              <a:t> </a:t>
            </a:r>
            <a:r>
              <a:rPr kumimoji="0" lang="en-US" altLang="en-US" sz="1400" b="1" i="0" u="none" strike="noStrike" cap="none" normalizeH="0" baseline="0" dirty="0">
                <a:ln>
                  <a:noFill/>
                </a:ln>
                <a:solidFill>
                  <a:schemeClr val="tx1"/>
                </a:solidFill>
                <a:effectLst/>
                <a:latin typeface="Arial Narrow" panose="020B0606020202030204" pitchFamily="34" charset="0"/>
                <a:ea typeface="Tahoma" panose="020B0604030504040204" pitchFamily="34" charset="0"/>
                <a:cs typeface="Arial" panose="020B0604020202020204" pitchFamily="34" charset="0"/>
              </a:rPr>
              <a:t>complete more written work independently </a:t>
            </a:r>
            <a:r>
              <a:rPr kumimoji="0" lang="en-US" altLang="en-US" sz="1400" b="0" i="0" u="none" strike="noStrike" cap="none" normalizeH="0" baseline="0" dirty="0">
                <a:ln>
                  <a:noFill/>
                </a:ln>
                <a:solidFill>
                  <a:schemeClr val="tx1"/>
                </a:solidFill>
                <a:effectLst/>
                <a:latin typeface="Arial Narrow" panose="020B0606020202030204" pitchFamily="34" charset="0"/>
                <a:ea typeface="Tahoma" panose="020B0604030504040204" pitchFamily="34" charset="0"/>
                <a:cs typeface="Arial" panose="020B0604020202020204" pitchFamily="34" charset="0"/>
              </a:rPr>
              <a:t>at the tables.</a:t>
            </a:r>
          </a:p>
          <a:p>
            <a:pPr marL="285750" marR="0" lvl="0" indent="-285750"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400" b="1" i="0" u="none" strike="noStrike" cap="none" normalizeH="0" baseline="0" dirty="0">
                <a:ln>
                  <a:noFill/>
                </a:ln>
                <a:solidFill>
                  <a:schemeClr val="tx1"/>
                </a:solidFill>
                <a:effectLst/>
                <a:latin typeface="Arial Narrow" panose="020B0606020202030204" pitchFamily="34" charset="0"/>
                <a:ea typeface="Tahoma" panose="020B0604030504040204" pitchFamily="34" charset="0"/>
                <a:cs typeface="Arial" panose="020B0604020202020204" pitchFamily="34" charset="0"/>
              </a:rPr>
              <a:t>7 hours are </a:t>
            </a:r>
            <a:r>
              <a:rPr kumimoji="0" lang="en-US" altLang="en-US" sz="1400" b="0" i="0" u="none" strike="noStrike" cap="none" normalizeH="0" baseline="0" dirty="0">
                <a:ln>
                  <a:noFill/>
                </a:ln>
                <a:solidFill>
                  <a:schemeClr val="tx1"/>
                </a:solidFill>
                <a:effectLst/>
                <a:latin typeface="Arial Narrow" panose="020B0606020202030204" pitchFamily="34" charset="0"/>
                <a:ea typeface="Tahoma" panose="020B0604030504040204" pitchFamily="34" charset="0"/>
                <a:cs typeface="Arial" panose="020B0604020202020204" pitchFamily="34" charset="0"/>
              </a:rPr>
              <a:t>allocated for Mathematics. Below is a suggested plan.</a:t>
            </a:r>
            <a:endParaRPr kumimoji="0" lang="en-ZA" altLang="en-US" sz="1400" b="0" i="0" u="none" strike="noStrike" cap="none" normalizeH="0" baseline="0" dirty="0">
              <a:ln>
                <a:noFill/>
              </a:ln>
              <a:solidFill>
                <a:schemeClr val="tx1"/>
              </a:solidFill>
              <a:effectLst/>
              <a:latin typeface="Arial Narrow" panose="020B0606020202030204" pitchFamily="34" charset="0"/>
              <a:cs typeface="Arial" panose="020B0604020202020204" pitchFamily="34" charset="0"/>
            </a:endParaRPr>
          </a:p>
        </p:txBody>
      </p:sp>
    </p:spTree>
    <p:extLst>
      <p:ext uri="{BB962C8B-B14F-4D97-AF65-F5344CB8AC3E}">
        <p14:creationId xmlns:p14="http://schemas.microsoft.com/office/powerpoint/2010/main" val="354105297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86512"/>
            <a:ext cx="8686800" cy="810240"/>
          </a:xfrm>
        </p:spPr>
        <p:txBody>
          <a:bodyPr>
            <a:normAutofit/>
          </a:bodyPr>
          <a:lstStyle/>
          <a:p>
            <a:pPr marL="0" indent="0" algn="l"/>
            <a:r>
              <a:rPr lang="en-US" sz="4000" b="1" dirty="0">
                <a:solidFill>
                  <a:schemeClr val="accent2">
                    <a:lumMod val="75000"/>
                  </a:schemeClr>
                </a:solidFill>
                <a:latin typeface="Arial Narrow" panose="020B0606020202030204" pitchFamily="34" charset="0"/>
                <a:cs typeface="Arial" panose="020B0604020202020204" pitchFamily="34" charset="0"/>
              </a:rPr>
              <a:t>PROGRAMME OF ASSESSMENT</a:t>
            </a:r>
          </a:p>
        </p:txBody>
      </p:sp>
      <p:sp>
        <p:nvSpPr>
          <p:cNvPr id="3" name="Content Placeholder 2"/>
          <p:cNvSpPr>
            <a:spLocks noGrp="1"/>
          </p:cNvSpPr>
          <p:nvPr>
            <p:ph idx="1"/>
          </p:nvPr>
        </p:nvSpPr>
        <p:spPr>
          <a:xfrm>
            <a:off x="107504" y="1340768"/>
            <a:ext cx="8928992" cy="4320480"/>
          </a:xfrm>
        </p:spPr>
        <p:txBody>
          <a:bodyPr>
            <a:noAutofit/>
          </a:bodyPr>
          <a:lstStyle/>
          <a:p>
            <a:pPr algn="just">
              <a:spcBef>
                <a:spcPts val="0"/>
              </a:spcBef>
            </a:pPr>
            <a:r>
              <a:rPr lang="en-US" sz="2400" dirty="0">
                <a:latin typeface="Arial Narrow" panose="020B0606020202030204" pitchFamily="34" charset="0"/>
                <a:cs typeface="Arial" panose="020B0604020202020204" pitchFamily="34" charset="0"/>
              </a:rPr>
              <a:t>The Programme of Assessment (POA) will comprise of </a:t>
            </a:r>
            <a:r>
              <a:rPr lang="en-US" sz="2400" b="1" dirty="0">
                <a:solidFill>
                  <a:srgbClr val="003300"/>
                </a:solidFill>
                <a:latin typeface="Arial Narrow" panose="020B0606020202030204" pitchFamily="34" charset="0"/>
                <a:cs typeface="Arial" panose="020B0604020202020204" pitchFamily="34" charset="0"/>
              </a:rPr>
              <a:t>ONE assessment task for Mathematics per Term per Grade</a:t>
            </a:r>
            <a:endParaRPr lang="en-US" sz="2800" dirty="0">
              <a:solidFill>
                <a:srgbClr val="003300"/>
              </a:solidFill>
              <a:latin typeface="Arial Narrow" panose="020B0606020202030204" pitchFamily="34" charset="0"/>
              <a:cs typeface="Arial" panose="020B0604020202020204" pitchFamily="34" charset="0"/>
            </a:endParaRPr>
          </a:p>
          <a:p>
            <a:pPr marL="0" indent="0" algn="just">
              <a:spcBef>
                <a:spcPts val="0"/>
              </a:spcBef>
              <a:buNone/>
            </a:pPr>
            <a:endParaRPr lang="en-US" sz="800" dirty="0">
              <a:latin typeface="Arial Narrow" panose="020B0606020202030204" pitchFamily="34" charset="0"/>
              <a:cs typeface="Arial" panose="020B0604020202020204" pitchFamily="34" charset="0"/>
            </a:endParaRPr>
          </a:p>
          <a:p>
            <a:pPr algn="just">
              <a:spcBef>
                <a:spcPts val="0"/>
              </a:spcBef>
            </a:pPr>
            <a:r>
              <a:rPr lang="en-US" sz="2400" dirty="0">
                <a:latin typeface="Arial Narrow" panose="020B0606020202030204" pitchFamily="34" charset="0"/>
                <a:cs typeface="Arial" panose="020B0604020202020204" pitchFamily="34" charset="0"/>
              </a:rPr>
              <a:t>The POA is informed by the </a:t>
            </a:r>
            <a:r>
              <a:rPr lang="en-US" sz="2400" b="1" dirty="0">
                <a:latin typeface="Arial Narrow" panose="020B0606020202030204" pitchFamily="34" charset="0"/>
                <a:cs typeface="Arial" panose="020B0604020202020204" pitchFamily="34" charset="0"/>
              </a:rPr>
              <a:t>REVISED SECTION 4</a:t>
            </a:r>
          </a:p>
          <a:p>
            <a:pPr marL="0" indent="0" algn="just">
              <a:spcBef>
                <a:spcPts val="0"/>
              </a:spcBef>
              <a:buNone/>
            </a:pPr>
            <a:endParaRPr lang="en-US" sz="800" dirty="0">
              <a:latin typeface="Arial Narrow" panose="020B0606020202030204" pitchFamily="34" charset="0"/>
              <a:cs typeface="Arial" panose="020B0604020202020204" pitchFamily="34" charset="0"/>
            </a:endParaRPr>
          </a:p>
          <a:p>
            <a:pPr algn="just">
              <a:spcBef>
                <a:spcPts val="0"/>
              </a:spcBef>
            </a:pPr>
            <a:r>
              <a:rPr lang="en-US" sz="2400" dirty="0">
                <a:latin typeface="Arial Narrow" panose="020B0606020202030204" pitchFamily="34" charset="0"/>
                <a:cs typeface="Arial" panose="020B0604020202020204" pitchFamily="34" charset="0"/>
              </a:rPr>
              <a:t>An </a:t>
            </a:r>
            <a:r>
              <a:rPr lang="en-ZA" sz="2400" dirty="0">
                <a:latin typeface="Arial Narrow" panose="020B0606020202030204" pitchFamily="34" charset="0"/>
                <a:cs typeface="Arial" panose="020B0604020202020204" pitchFamily="34" charset="0"/>
              </a:rPr>
              <a:t>Assessment Task covers all Content Areas in Mathematics and comprises of </a:t>
            </a:r>
            <a:r>
              <a:rPr lang="en-ZA" sz="2400" b="1" dirty="0">
                <a:solidFill>
                  <a:srgbClr val="003300"/>
                </a:solidFill>
                <a:latin typeface="Arial Narrow" panose="020B0606020202030204" pitchFamily="34" charset="0"/>
                <a:cs typeface="Arial" panose="020B0604020202020204" pitchFamily="34" charset="0"/>
              </a:rPr>
              <a:t>Oral, Practical and Written </a:t>
            </a:r>
            <a:r>
              <a:rPr lang="en-ZA" sz="2400" dirty="0">
                <a:latin typeface="Arial Narrow" panose="020B0606020202030204" pitchFamily="34" charset="0"/>
                <a:cs typeface="Arial" panose="020B0604020202020204" pitchFamily="34" charset="0"/>
              </a:rPr>
              <a:t>activities.</a:t>
            </a:r>
          </a:p>
          <a:p>
            <a:pPr marL="0" indent="0" algn="just">
              <a:spcBef>
                <a:spcPts val="0"/>
              </a:spcBef>
              <a:buNone/>
            </a:pPr>
            <a:endParaRPr lang="en-US" sz="800" dirty="0">
              <a:latin typeface="Arial Narrow" panose="020B0606020202030204" pitchFamily="34" charset="0"/>
              <a:cs typeface="Arial" panose="020B0604020202020204" pitchFamily="34" charset="0"/>
            </a:endParaRPr>
          </a:p>
          <a:p>
            <a:pPr algn="just">
              <a:spcBef>
                <a:spcPts val="0"/>
              </a:spcBef>
            </a:pPr>
            <a:r>
              <a:rPr lang="en-US" sz="2400" dirty="0">
                <a:latin typeface="Arial Narrow" panose="020B0606020202030204" pitchFamily="34" charset="0"/>
                <a:cs typeface="Arial" panose="020B0604020202020204" pitchFamily="34" charset="0"/>
              </a:rPr>
              <a:t>Teachers teaching the same grade can team up and </a:t>
            </a:r>
            <a:r>
              <a:rPr lang="en-US" sz="2400" b="1" dirty="0">
                <a:latin typeface="Arial Narrow" panose="020B0606020202030204" pitchFamily="34" charset="0"/>
                <a:cs typeface="Arial" panose="020B0604020202020204" pitchFamily="34" charset="0"/>
              </a:rPr>
              <a:t>collaborate</a:t>
            </a:r>
            <a:r>
              <a:rPr lang="en-US" sz="2400" b="1" dirty="0">
                <a:solidFill>
                  <a:srgbClr val="00B0F0"/>
                </a:solidFill>
                <a:latin typeface="Arial Narrow" panose="020B0606020202030204" pitchFamily="34" charset="0"/>
                <a:cs typeface="Arial" panose="020B0604020202020204" pitchFamily="34" charset="0"/>
              </a:rPr>
              <a:t> </a:t>
            </a:r>
            <a:r>
              <a:rPr lang="en-US" sz="2400" b="1" dirty="0">
                <a:latin typeface="Arial Narrow" panose="020B0606020202030204" pitchFamily="34" charset="0"/>
                <a:cs typeface="Arial" panose="020B0604020202020204" pitchFamily="34" charset="0"/>
              </a:rPr>
              <a:t>via respective (PLCs) </a:t>
            </a:r>
            <a:r>
              <a:rPr lang="en-US" sz="2400" dirty="0">
                <a:latin typeface="Arial Narrow" panose="020B0606020202030204" pitchFamily="34" charset="0"/>
                <a:cs typeface="Arial" panose="020B0604020202020204" pitchFamily="34" charset="0"/>
              </a:rPr>
              <a:t>groups e.g., WhatsApp, etc.</a:t>
            </a:r>
            <a:r>
              <a:rPr lang="en-US" sz="2400" b="1" i="1" dirty="0">
                <a:latin typeface="Arial Narrow" panose="020B0606020202030204" pitchFamily="34" charset="0"/>
                <a:cs typeface="Arial" panose="020B0604020202020204" pitchFamily="34" charset="0"/>
              </a:rPr>
              <a:t> </a:t>
            </a:r>
            <a:r>
              <a:rPr lang="en-US" sz="2400" dirty="0">
                <a:latin typeface="Arial Narrow" panose="020B0606020202030204" pitchFamily="34" charset="0"/>
                <a:cs typeface="Arial" panose="020B0604020202020204" pitchFamily="34" charset="0"/>
              </a:rPr>
              <a:t>and jointly develop assessment activities for this purpose.</a:t>
            </a:r>
          </a:p>
          <a:p>
            <a:pPr algn="just">
              <a:spcBef>
                <a:spcPts val="0"/>
              </a:spcBef>
            </a:pPr>
            <a:r>
              <a:rPr lang="en-US" sz="2400" dirty="0">
                <a:latin typeface="Arial Narrow" panose="020B0606020202030204" pitchFamily="34" charset="0"/>
                <a:cs typeface="Arial" panose="020B0604020202020204" pitchFamily="34" charset="0"/>
              </a:rPr>
              <a:t>Assessments are </a:t>
            </a:r>
            <a:r>
              <a:rPr lang="en-US" sz="2400" b="1" dirty="0">
                <a:solidFill>
                  <a:srgbClr val="003300"/>
                </a:solidFill>
                <a:latin typeface="Arial Narrow" panose="020B0606020202030204" pitchFamily="34" charset="0"/>
                <a:cs typeface="Arial" panose="020B0604020202020204" pitchFamily="34" charset="0"/>
              </a:rPr>
              <a:t>designed on teaching practices </a:t>
            </a:r>
            <a:r>
              <a:rPr lang="en-US" sz="2400" dirty="0">
                <a:latin typeface="Arial Narrow" panose="020B0606020202030204" pitchFamily="34" charset="0"/>
                <a:cs typeface="Arial" panose="020B0604020202020204" pitchFamily="34" charset="0"/>
              </a:rPr>
              <a:t>and where topics have not been taught, testing can still take place using the previous Grade level.</a:t>
            </a:r>
          </a:p>
        </p:txBody>
      </p:sp>
    </p:spTree>
    <p:extLst>
      <p:ext uri="{BB962C8B-B14F-4D97-AF65-F5344CB8AC3E}">
        <p14:creationId xmlns:p14="http://schemas.microsoft.com/office/powerpoint/2010/main" val="8705255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FA2CE9C-7E8A-459E-B710-543530A8002B}"/>
              </a:ext>
            </a:extLst>
          </p:cNvPr>
          <p:cNvPicPr>
            <a:picLocks noChangeAspect="1"/>
          </p:cNvPicPr>
          <p:nvPr/>
        </p:nvPicPr>
        <p:blipFill>
          <a:blip r:embed="rId2"/>
          <a:stretch>
            <a:fillRect/>
          </a:stretch>
        </p:blipFill>
        <p:spPr>
          <a:xfrm>
            <a:off x="7236296" y="5939063"/>
            <a:ext cx="1907704" cy="977200"/>
          </a:xfrm>
          <a:prstGeom prst="rect">
            <a:avLst/>
          </a:prstGeom>
        </p:spPr>
      </p:pic>
      <p:graphicFrame>
        <p:nvGraphicFramePr>
          <p:cNvPr id="5" name="Table 4">
            <a:extLst>
              <a:ext uri="{FF2B5EF4-FFF2-40B4-BE49-F238E27FC236}">
                <a16:creationId xmlns:a16="http://schemas.microsoft.com/office/drawing/2014/main" id="{DE34DA1D-D15E-4240-85F6-2EDACBF7C6DE}"/>
              </a:ext>
            </a:extLst>
          </p:cNvPr>
          <p:cNvGraphicFramePr>
            <a:graphicFrameLocks noGrp="1"/>
          </p:cNvGraphicFramePr>
          <p:nvPr>
            <p:extLst>
              <p:ext uri="{D42A27DB-BD31-4B8C-83A1-F6EECF244321}">
                <p14:modId xmlns:p14="http://schemas.microsoft.com/office/powerpoint/2010/main" val="2318246374"/>
              </p:ext>
            </p:extLst>
          </p:nvPr>
        </p:nvGraphicFramePr>
        <p:xfrm>
          <a:off x="107504" y="908720"/>
          <a:ext cx="9036496" cy="5673326"/>
        </p:xfrm>
        <a:graphic>
          <a:graphicData uri="http://schemas.openxmlformats.org/drawingml/2006/table">
            <a:tbl>
              <a:tblPr firstRow="1" firstCol="1" bandRow="1">
                <a:tableStyleId>{F5AB1C69-6EDB-4FF4-983F-18BD219EF322}</a:tableStyleId>
              </a:tblPr>
              <a:tblGrid>
                <a:gridCol w="1734436">
                  <a:extLst>
                    <a:ext uri="{9D8B030D-6E8A-4147-A177-3AD203B41FA5}">
                      <a16:colId xmlns:a16="http://schemas.microsoft.com/office/drawing/2014/main" val="3615160026"/>
                    </a:ext>
                  </a:extLst>
                </a:gridCol>
                <a:gridCol w="1547719">
                  <a:extLst>
                    <a:ext uri="{9D8B030D-6E8A-4147-A177-3AD203B41FA5}">
                      <a16:colId xmlns:a16="http://schemas.microsoft.com/office/drawing/2014/main" val="2319660893"/>
                    </a:ext>
                  </a:extLst>
                </a:gridCol>
                <a:gridCol w="1984255">
                  <a:extLst>
                    <a:ext uri="{9D8B030D-6E8A-4147-A177-3AD203B41FA5}">
                      <a16:colId xmlns:a16="http://schemas.microsoft.com/office/drawing/2014/main" val="1508485047"/>
                    </a:ext>
                  </a:extLst>
                </a:gridCol>
                <a:gridCol w="1904885">
                  <a:extLst>
                    <a:ext uri="{9D8B030D-6E8A-4147-A177-3AD203B41FA5}">
                      <a16:colId xmlns:a16="http://schemas.microsoft.com/office/drawing/2014/main" val="2501325891"/>
                    </a:ext>
                  </a:extLst>
                </a:gridCol>
                <a:gridCol w="1865201">
                  <a:extLst>
                    <a:ext uri="{9D8B030D-6E8A-4147-A177-3AD203B41FA5}">
                      <a16:colId xmlns:a16="http://schemas.microsoft.com/office/drawing/2014/main" val="1973333249"/>
                    </a:ext>
                  </a:extLst>
                </a:gridCol>
              </a:tblGrid>
              <a:tr h="299848">
                <a:tc gridSpan="5">
                  <a:txBody>
                    <a:bodyPr/>
                    <a:lstStyle/>
                    <a:p>
                      <a:pPr algn="ctr">
                        <a:lnSpc>
                          <a:spcPct val="115000"/>
                        </a:lnSpc>
                        <a:spcAft>
                          <a:spcPts val="1000"/>
                        </a:spcAft>
                      </a:pPr>
                      <a:r>
                        <a:rPr lang="en-ZA" sz="2000" dirty="0">
                          <a:effectLst/>
                          <a:latin typeface="Arial Narrow" panose="020B0606020202030204" pitchFamily="34" charset="0"/>
                        </a:rPr>
                        <a:t>TERM 2</a:t>
                      </a:r>
                      <a:endParaRPr lang="en-ZA" sz="20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3047" marR="43047" marT="0" marB="0" anchor="ctr">
                    <a:solidFill>
                      <a:srgbClr val="003300"/>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261166167"/>
                  </a:ext>
                </a:extLst>
              </a:tr>
              <a:tr h="269840">
                <a:tc>
                  <a:txBody>
                    <a:bodyPr/>
                    <a:lstStyle/>
                    <a:p>
                      <a:pPr algn="l">
                        <a:lnSpc>
                          <a:spcPct val="115000"/>
                        </a:lnSpc>
                        <a:spcAft>
                          <a:spcPts val="1000"/>
                        </a:spcAft>
                      </a:pPr>
                      <a:r>
                        <a:rPr lang="en-ZA" sz="1400" dirty="0">
                          <a:effectLst/>
                          <a:latin typeface="Arial Narrow" panose="020B0606020202030204" pitchFamily="34" charset="0"/>
                        </a:rPr>
                        <a:t>CONTENT AREA</a:t>
                      </a:r>
                      <a:endParaRPr lang="en-ZA" sz="1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3047" marR="43047" marT="0" marB="0" anchor="ctr">
                    <a:solidFill>
                      <a:srgbClr val="003300"/>
                    </a:solidFill>
                  </a:tcPr>
                </a:tc>
                <a:tc>
                  <a:txBody>
                    <a:bodyPr/>
                    <a:lstStyle/>
                    <a:p>
                      <a:pPr algn="l">
                        <a:lnSpc>
                          <a:spcPct val="115000"/>
                        </a:lnSpc>
                        <a:spcAft>
                          <a:spcPts val="1000"/>
                        </a:spcAft>
                      </a:pPr>
                      <a:r>
                        <a:rPr lang="en-ZA" sz="1600" b="1" dirty="0">
                          <a:effectLst/>
                          <a:latin typeface="Arial Narrow" panose="020B0606020202030204" pitchFamily="34" charset="0"/>
                        </a:rPr>
                        <a:t>TYPE</a:t>
                      </a:r>
                      <a:endParaRPr lang="en-ZA" sz="16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43047" marR="43047" marT="0" marB="0"/>
                </a:tc>
                <a:tc>
                  <a:txBody>
                    <a:bodyPr/>
                    <a:lstStyle/>
                    <a:p>
                      <a:pPr algn="ctr">
                        <a:lnSpc>
                          <a:spcPct val="115000"/>
                        </a:lnSpc>
                        <a:spcAft>
                          <a:spcPts val="1000"/>
                        </a:spcAft>
                      </a:pPr>
                      <a:r>
                        <a:rPr lang="en-ZA" sz="1600" b="1" dirty="0">
                          <a:effectLst/>
                          <a:latin typeface="Arial Narrow" panose="020B0606020202030204" pitchFamily="34" charset="0"/>
                        </a:rPr>
                        <a:t>GRADE 1</a:t>
                      </a:r>
                      <a:endParaRPr lang="en-ZA" sz="16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43047" marR="43047" marT="0" marB="0"/>
                </a:tc>
                <a:tc>
                  <a:txBody>
                    <a:bodyPr/>
                    <a:lstStyle/>
                    <a:p>
                      <a:pPr algn="ctr">
                        <a:lnSpc>
                          <a:spcPct val="115000"/>
                        </a:lnSpc>
                        <a:spcAft>
                          <a:spcPts val="1000"/>
                        </a:spcAft>
                      </a:pPr>
                      <a:r>
                        <a:rPr lang="en-ZA" sz="1600" b="1" dirty="0">
                          <a:effectLst/>
                          <a:latin typeface="Arial Narrow" panose="020B0606020202030204" pitchFamily="34" charset="0"/>
                        </a:rPr>
                        <a:t>GRADE 2</a:t>
                      </a:r>
                      <a:endParaRPr lang="en-ZA" sz="16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43047" marR="43047" marT="0" marB="0"/>
                </a:tc>
                <a:tc>
                  <a:txBody>
                    <a:bodyPr/>
                    <a:lstStyle/>
                    <a:p>
                      <a:pPr algn="ctr">
                        <a:lnSpc>
                          <a:spcPct val="115000"/>
                        </a:lnSpc>
                        <a:spcAft>
                          <a:spcPts val="1000"/>
                        </a:spcAft>
                      </a:pPr>
                      <a:r>
                        <a:rPr lang="en-ZA" sz="1600" b="1" dirty="0">
                          <a:effectLst/>
                          <a:latin typeface="Arial Narrow" panose="020B0606020202030204" pitchFamily="34" charset="0"/>
                        </a:rPr>
                        <a:t>GRADE 3</a:t>
                      </a:r>
                      <a:endParaRPr lang="en-ZA" sz="16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43047" marR="43047" marT="0" marB="0"/>
                </a:tc>
                <a:extLst>
                  <a:ext uri="{0D108BD9-81ED-4DB2-BD59-A6C34878D82A}">
                    <a16:rowId xmlns:a16="http://schemas.microsoft.com/office/drawing/2014/main" val="2720923179"/>
                  </a:ext>
                </a:extLst>
              </a:tr>
              <a:tr h="296470">
                <a:tc rowSpan="3">
                  <a:txBody>
                    <a:bodyPr/>
                    <a:lstStyle/>
                    <a:p>
                      <a:pPr algn="l">
                        <a:lnSpc>
                          <a:spcPct val="115000"/>
                        </a:lnSpc>
                        <a:spcAft>
                          <a:spcPts val="1000"/>
                        </a:spcAft>
                      </a:pPr>
                      <a:r>
                        <a:rPr lang="en-ZA" sz="1400" dirty="0">
                          <a:effectLst/>
                          <a:latin typeface="Arial Narrow" panose="020B0606020202030204" pitchFamily="34" charset="0"/>
                        </a:rPr>
                        <a:t>NUMBER OPERATIONS &amp; RELATIONSHIPS (NOR)</a:t>
                      </a:r>
                      <a:endParaRPr lang="en-ZA" sz="1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3047" marR="43047" marT="0" marB="0" anchor="ctr">
                    <a:solidFill>
                      <a:srgbClr val="003300"/>
                    </a:solidFill>
                  </a:tcPr>
                </a:tc>
                <a:tc>
                  <a:txBody>
                    <a:bodyPr/>
                    <a:lstStyle/>
                    <a:p>
                      <a:pPr algn="l">
                        <a:lnSpc>
                          <a:spcPct val="115000"/>
                        </a:lnSpc>
                        <a:spcAft>
                          <a:spcPts val="1000"/>
                        </a:spcAft>
                      </a:pPr>
                      <a:r>
                        <a:rPr lang="en-ZA" sz="1400" b="1" dirty="0">
                          <a:effectLst/>
                          <a:latin typeface="Arial Narrow" panose="020B0606020202030204" pitchFamily="34" charset="0"/>
                        </a:rPr>
                        <a:t>ORAL</a:t>
                      </a:r>
                      <a:endParaRPr lang="en-ZA" sz="14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43047" marR="43047" marT="0" marB="0" anchor="ctr"/>
                </a:tc>
                <a:tc>
                  <a:txBody>
                    <a:bodyPr/>
                    <a:lstStyle/>
                    <a:p>
                      <a:pPr marL="0" marR="0" lvl="0" indent="0" algn="ctr" defTabSz="914400" rtl="0" eaLnBrk="1" fontAlgn="auto" latinLnBrk="0" hangingPunct="1">
                        <a:lnSpc>
                          <a:spcPct val="115000"/>
                        </a:lnSpc>
                        <a:spcBef>
                          <a:spcPts val="0"/>
                        </a:spcBef>
                        <a:spcAft>
                          <a:spcPts val="1000"/>
                        </a:spcAft>
                        <a:buClrTx/>
                        <a:buSzTx/>
                        <a:buFont typeface="Wingdings" panose="05000000000000000000" pitchFamily="2" charset="2"/>
                        <a:buNone/>
                        <a:tabLst/>
                        <a:defRPr/>
                      </a:pPr>
                      <a:endParaRPr lang="en-ZA" sz="20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43047" marR="43047" marT="0" marB="0" anchor="ctr"/>
                </a:tc>
                <a:tc>
                  <a:txBody>
                    <a:bodyPr/>
                    <a:lstStyle/>
                    <a:p>
                      <a:pPr marL="0" indent="0" algn="ctr">
                        <a:lnSpc>
                          <a:spcPct val="115000"/>
                        </a:lnSpc>
                        <a:spcAft>
                          <a:spcPts val="1000"/>
                        </a:spcAft>
                        <a:buFont typeface="Arial Narrow" panose="020B0606020202030204" pitchFamily="34" charset="0"/>
                        <a:buNone/>
                      </a:pPr>
                      <a:r>
                        <a:rPr lang="en-ZA" sz="2000" b="1" dirty="0">
                          <a:effectLst/>
                          <a:latin typeface="Arial Narrow" panose="020B0606020202030204" pitchFamily="34" charset="0"/>
                          <a:ea typeface="Calibri" panose="020F0502020204030204" pitchFamily="34" charset="0"/>
                          <a:cs typeface="Times New Roman" panose="02020603050405020304" pitchFamily="18" charset="0"/>
                        </a:rPr>
                        <a:t>1</a:t>
                      </a:r>
                    </a:p>
                  </a:txBody>
                  <a:tcPr marL="43047" marR="43047" marT="0" marB="0" anchor="ctr"/>
                </a:tc>
                <a:tc>
                  <a:txBody>
                    <a:bodyPr/>
                    <a:lstStyle/>
                    <a:p>
                      <a:pPr algn="ctr">
                        <a:lnSpc>
                          <a:spcPct val="115000"/>
                        </a:lnSpc>
                        <a:spcAft>
                          <a:spcPts val="1000"/>
                        </a:spcAft>
                      </a:pPr>
                      <a:r>
                        <a:rPr lang="en-ZA" sz="2000" b="1" dirty="0">
                          <a:effectLst/>
                          <a:latin typeface="Arial Narrow" panose="020B0606020202030204" pitchFamily="34" charset="0"/>
                          <a:ea typeface="Calibri" panose="020F0502020204030204" pitchFamily="34" charset="0"/>
                          <a:cs typeface="Times New Roman" panose="02020603050405020304" pitchFamily="18" charset="0"/>
                        </a:rPr>
                        <a:t>1</a:t>
                      </a:r>
                    </a:p>
                  </a:txBody>
                  <a:tcPr marL="43047" marR="43047" marT="0" marB="0" anchor="ctr"/>
                </a:tc>
                <a:extLst>
                  <a:ext uri="{0D108BD9-81ED-4DB2-BD59-A6C34878D82A}">
                    <a16:rowId xmlns:a16="http://schemas.microsoft.com/office/drawing/2014/main" val="1233350219"/>
                  </a:ext>
                </a:extLst>
              </a:tr>
              <a:tr h="296470">
                <a:tc vMerge="1">
                  <a:txBody>
                    <a:bodyPr/>
                    <a:lstStyle/>
                    <a:p>
                      <a:endParaRPr lang="en-ZA"/>
                    </a:p>
                  </a:txBody>
                  <a:tcPr/>
                </a:tc>
                <a:tc>
                  <a:txBody>
                    <a:bodyPr/>
                    <a:lstStyle/>
                    <a:p>
                      <a:pPr algn="l">
                        <a:lnSpc>
                          <a:spcPct val="115000"/>
                        </a:lnSpc>
                        <a:spcAft>
                          <a:spcPts val="1000"/>
                        </a:spcAft>
                      </a:pPr>
                      <a:r>
                        <a:rPr lang="en-ZA" sz="1400" b="1" dirty="0">
                          <a:effectLst/>
                          <a:latin typeface="Arial Narrow" panose="020B0606020202030204" pitchFamily="34" charset="0"/>
                        </a:rPr>
                        <a:t>PRACTICAL </a:t>
                      </a:r>
                      <a:endParaRPr lang="en-ZA" sz="14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43047" marR="43047" marT="0" marB="0" anchor="ctr"/>
                </a:tc>
                <a:tc>
                  <a:txBody>
                    <a:bodyPr/>
                    <a:lstStyle/>
                    <a:p>
                      <a:pPr marL="0" marR="0" lvl="0" indent="0" algn="ctr" defTabSz="914400" rtl="0" eaLnBrk="1" fontAlgn="auto" latinLnBrk="0" hangingPunct="1">
                        <a:lnSpc>
                          <a:spcPct val="115000"/>
                        </a:lnSpc>
                        <a:spcBef>
                          <a:spcPts val="0"/>
                        </a:spcBef>
                        <a:spcAft>
                          <a:spcPts val="1000"/>
                        </a:spcAft>
                        <a:buClrTx/>
                        <a:buSzTx/>
                        <a:buFont typeface="Wingdings" panose="05000000000000000000" pitchFamily="2" charset="2"/>
                        <a:buNone/>
                        <a:tabLst/>
                        <a:defRPr/>
                      </a:pPr>
                      <a:endParaRPr lang="en-ZA" sz="20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43047" marR="43047" marT="0" marB="0" anchor="ctr"/>
                </a:tc>
                <a:tc>
                  <a:txBody>
                    <a:bodyPr/>
                    <a:lstStyle/>
                    <a:p>
                      <a:pPr algn="ctr">
                        <a:lnSpc>
                          <a:spcPct val="115000"/>
                        </a:lnSpc>
                        <a:spcAft>
                          <a:spcPts val="1000"/>
                        </a:spcAft>
                      </a:pPr>
                      <a:endParaRPr lang="en-ZA" sz="20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43047" marR="43047" marT="0" marB="0" anchor="ctr"/>
                </a:tc>
                <a:tc>
                  <a:txBody>
                    <a:bodyPr/>
                    <a:lstStyle/>
                    <a:p>
                      <a:pPr algn="ctr">
                        <a:lnSpc>
                          <a:spcPct val="115000"/>
                        </a:lnSpc>
                        <a:spcAft>
                          <a:spcPts val="1000"/>
                        </a:spcAft>
                      </a:pPr>
                      <a:endParaRPr lang="en-ZA" sz="20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43047" marR="43047" marT="0" marB="0" anchor="ctr"/>
                </a:tc>
                <a:extLst>
                  <a:ext uri="{0D108BD9-81ED-4DB2-BD59-A6C34878D82A}">
                    <a16:rowId xmlns:a16="http://schemas.microsoft.com/office/drawing/2014/main" val="2099861298"/>
                  </a:ext>
                </a:extLst>
              </a:tr>
              <a:tr h="298595">
                <a:tc vMerge="1">
                  <a:txBody>
                    <a:bodyPr/>
                    <a:lstStyle/>
                    <a:p>
                      <a:endParaRPr lang="en-ZA"/>
                    </a:p>
                  </a:txBody>
                  <a:tcPr/>
                </a:tc>
                <a:tc>
                  <a:txBody>
                    <a:bodyPr/>
                    <a:lstStyle/>
                    <a:p>
                      <a:pPr algn="l">
                        <a:lnSpc>
                          <a:spcPct val="115000"/>
                        </a:lnSpc>
                        <a:spcAft>
                          <a:spcPts val="1000"/>
                        </a:spcAft>
                      </a:pPr>
                      <a:r>
                        <a:rPr lang="en-ZA" sz="1400" b="1" dirty="0">
                          <a:effectLst/>
                          <a:latin typeface="Arial Narrow" panose="020B0606020202030204" pitchFamily="34" charset="0"/>
                        </a:rPr>
                        <a:t>WRITTEN</a:t>
                      </a:r>
                      <a:endParaRPr lang="en-ZA" sz="14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43047" marR="43047" marT="0" marB="0" anchor="ctr"/>
                </a:tc>
                <a:tc>
                  <a:txBody>
                    <a:bodyPr/>
                    <a:lstStyle/>
                    <a:p>
                      <a:pPr marL="0" marR="0" lvl="0" indent="0" algn="ctr" defTabSz="914400" rtl="0" eaLnBrk="1" fontAlgn="auto" latinLnBrk="0" hangingPunct="1">
                        <a:lnSpc>
                          <a:spcPct val="115000"/>
                        </a:lnSpc>
                        <a:spcBef>
                          <a:spcPts val="0"/>
                        </a:spcBef>
                        <a:spcAft>
                          <a:spcPts val="1000"/>
                        </a:spcAft>
                        <a:buClrTx/>
                        <a:buSzTx/>
                        <a:buFont typeface="Wingdings" panose="05000000000000000000" pitchFamily="2" charset="2"/>
                        <a:buNone/>
                        <a:tabLst/>
                        <a:defRPr/>
                      </a:pPr>
                      <a:r>
                        <a:rPr lang="en-ZA" sz="2000" b="1" dirty="0">
                          <a:effectLst/>
                          <a:latin typeface="Arial Narrow" panose="020B0606020202030204" pitchFamily="34" charset="0"/>
                          <a:ea typeface="Calibri" panose="020F0502020204030204" pitchFamily="34" charset="0"/>
                          <a:cs typeface="Times New Roman" panose="02020603050405020304" pitchFamily="18" charset="0"/>
                        </a:rPr>
                        <a:t>1</a:t>
                      </a:r>
                    </a:p>
                  </a:txBody>
                  <a:tcPr marL="43047" marR="43047" marT="0" marB="0" anchor="ctr"/>
                </a:tc>
                <a:tc>
                  <a:txBody>
                    <a:bodyPr/>
                    <a:lstStyle/>
                    <a:p>
                      <a:pPr marL="0" indent="0" algn="ctr">
                        <a:lnSpc>
                          <a:spcPct val="115000"/>
                        </a:lnSpc>
                        <a:spcAft>
                          <a:spcPts val="1000"/>
                        </a:spcAft>
                        <a:buFont typeface="Wingdings" panose="05000000000000000000" pitchFamily="2" charset="2"/>
                        <a:buNone/>
                      </a:pPr>
                      <a:r>
                        <a:rPr lang="en-ZA" sz="2000" b="1" dirty="0">
                          <a:effectLst/>
                          <a:latin typeface="Arial Narrow" panose="020B0606020202030204" pitchFamily="34" charset="0"/>
                          <a:ea typeface="Calibri" panose="020F0502020204030204" pitchFamily="34" charset="0"/>
                          <a:cs typeface="Times New Roman" panose="02020603050405020304" pitchFamily="18" charset="0"/>
                        </a:rPr>
                        <a:t>1</a:t>
                      </a:r>
                    </a:p>
                  </a:txBody>
                  <a:tcPr marL="43047" marR="43047" marT="0" marB="0" anchor="ctr"/>
                </a:tc>
                <a:tc>
                  <a:txBody>
                    <a:bodyPr/>
                    <a:lstStyle/>
                    <a:p>
                      <a:pPr algn="ctr">
                        <a:lnSpc>
                          <a:spcPct val="115000"/>
                        </a:lnSpc>
                        <a:spcAft>
                          <a:spcPts val="1000"/>
                        </a:spcAft>
                      </a:pPr>
                      <a:r>
                        <a:rPr lang="en-ZA" sz="2000" b="1" dirty="0">
                          <a:effectLst/>
                          <a:latin typeface="Arial Narrow" panose="020B0606020202030204" pitchFamily="34" charset="0"/>
                          <a:ea typeface="Calibri" panose="020F0502020204030204" pitchFamily="34" charset="0"/>
                          <a:cs typeface="Times New Roman" panose="02020603050405020304" pitchFamily="18" charset="0"/>
                        </a:rPr>
                        <a:t>1</a:t>
                      </a:r>
                    </a:p>
                  </a:txBody>
                  <a:tcPr marL="43047" marR="43047" marT="0" marB="0" anchor="ctr"/>
                </a:tc>
                <a:extLst>
                  <a:ext uri="{0D108BD9-81ED-4DB2-BD59-A6C34878D82A}">
                    <a16:rowId xmlns:a16="http://schemas.microsoft.com/office/drawing/2014/main" val="3111222019"/>
                  </a:ext>
                </a:extLst>
              </a:tr>
              <a:tr h="296470">
                <a:tc rowSpan="3">
                  <a:txBody>
                    <a:bodyPr/>
                    <a:lstStyle/>
                    <a:p>
                      <a:pPr algn="l">
                        <a:lnSpc>
                          <a:spcPct val="115000"/>
                        </a:lnSpc>
                        <a:spcAft>
                          <a:spcPts val="1000"/>
                        </a:spcAft>
                      </a:pPr>
                      <a:r>
                        <a:rPr lang="en-ZA" sz="1400" dirty="0">
                          <a:effectLst/>
                          <a:latin typeface="Arial Narrow" panose="020B0606020202030204" pitchFamily="34" charset="0"/>
                        </a:rPr>
                        <a:t>PATTERNS, FUNCTIONS &amp; ALGEBRA (PF&amp;A)</a:t>
                      </a:r>
                      <a:endParaRPr lang="en-ZA" sz="1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3047" marR="43047" marT="0" marB="0" anchor="ctr">
                    <a:solidFill>
                      <a:srgbClr val="003300"/>
                    </a:solidFill>
                  </a:tcPr>
                </a:tc>
                <a:tc>
                  <a:txBody>
                    <a:bodyPr/>
                    <a:lstStyle/>
                    <a:p>
                      <a:pPr algn="l">
                        <a:lnSpc>
                          <a:spcPct val="115000"/>
                        </a:lnSpc>
                        <a:spcAft>
                          <a:spcPts val="1000"/>
                        </a:spcAft>
                      </a:pPr>
                      <a:r>
                        <a:rPr lang="en-ZA" sz="1400" b="1" dirty="0">
                          <a:effectLst/>
                          <a:latin typeface="Arial Narrow" panose="020B0606020202030204" pitchFamily="34" charset="0"/>
                        </a:rPr>
                        <a:t>ORAL</a:t>
                      </a:r>
                      <a:endParaRPr lang="en-ZA" sz="14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43047" marR="43047" marT="0" marB="0" anchor="ctr"/>
                </a:tc>
                <a:tc>
                  <a:txBody>
                    <a:bodyPr/>
                    <a:lstStyle/>
                    <a:p>
                      <a:pPr algn="ctr">
                        <a:lnSpc>
                          <a:spcPct val="115000"/>
                        </a:lnSpc>
                        <a:spcAft>
                          <a:spcPts val="1000"/>
                        </a:spcAft>
                      </a:pPr>
                      <a:endParaRPr lang="en-ZA" sz="20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43047" marR="43047" marT="0" marB="0" anchor="ctr">
                    <a:solidFill>
                      <a:schemeClr val="accent3">
                        <a:lumMod val="20000"/>
                        <a:lumOff val="80000"/>
                      </a:schemeClr>
                    </a:solidFill>
                  </a:tcPr>
                </a:tc>
                <a:tc>
                  <a:txBody>
                    <a:bodyPr/>
                    <a:lstStyle/>
                    <a:p>
                      <a:pPr algn="ctr">
                        <a:lnSpc>
                          <a:spcPct val="115000"/>
                        </a:lnSpc>
                        <a:spcAft>
                          <a:spcPts val="1000"/>
                        </a:spcAft>
                      </a:pPr>
                      <a:endParaRPr lang="en-ZA" sz="20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43047" marR="43047" marT="0" marB="0" anchor="ctr"/>
                </a:tc>
                <a:tc>
                  <a:txBody>
                    <a:bodyPr/>
                    <a:lstStyle/>
                    <a:p>
                      <a:pPr algn="ctr">
                        <a:lnSpc>
                          <a:spcPct val="115000"/>
                        </a:lnSpc>
                        <a:spcAft>
                          <a:spcPts val="1000"/>
                        </a:spcAft>
                      </a:pPr>
                      <a:endParaRPr lang="en-ZA" sz="20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43047" marR="43047" marT="0" marB="0" anchor="ctr"/>
                </a:tc>
                <a:extLst>
                  <a:ext uri="{0D108BD9-81ED-4DB2-BD59-A6C34878D82A}">
                    <a16:rowId xmlns:a16="http://schemas.microsoft.com/office/drawing/2014/main" val="2578117338"/>
                  </a:ext>
                </a:extLst>
              </a:tr>
              <a:tr h="296470">
                <a:tc vMerge="1">
                  <a:txBody>
                    <a:bodyPr/>
                    <a:lstStyle/>
                    <a:p>
                      <a:endParaRPr lang="en-ZA"/>
                    </a:p>
                  </a:txBody>
                  <a:tcPr/>
                </a:tc>
                <a:tc>
                  <a:txBody>
                    <a:bodyPr/>
                    <a:lstStyle/>
                    <a:p>
                      <a:pPr algn="l">
                        <a:lnSpc>
                          <a:spcPct val="115000"/>
                        </a:lnSpc>
                        <a:spcAft>
                          <a:spcPts val="1000"/>
                        </a:spcAft>
                      </a:pPr>
                      <a:r>
                        <a:rPr lang="en-ZA" sz="1400" b="1" dirty="0">
                          <a:effectLst/>
                          <a:latin typeface="Arial Narrow" panose="020B0606020202030204" pitchFamily="34" charset="0"/>
                        </a:rPr>
                        <a:t>PRACTICAL </a:t>
                      </a:r>
                      <a:endParaRPr lang="en-ZA" sz="14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43047" marR="43047" marT="0" marB="0" anchor="ctr"/>
                </a:tc>
                <a:tc>
                  <a:txBody>
                    <a:bodyPr/>
                    <a:lstStyle/>
                    <a:p>
                      <a:pPr algn="ctr">
                        <a:lnSpc>
                          <a:spcPct val="115000"/>
                        </a:lnSpc>
                        <a:spcAft>
                          <a:spcPts val="1000"/>
                        </a:spcAft>
                      </a:pPr>
                      <a:endParaRPr lang="en-ZA" sz="20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43047" marR="43047" marT="0" marB="0" anchor="ctr">
                    <a:solidFill>
                      <a:schemeClr val="bg1"/>
                    </a:solidFill>
                  </a:tcPr>
                </a:tc>
                <a:tc>
                  <a:txBody>
                    <a:bodyPr/>
                    <a:lstStyle/>
                    <a:p>
                      <a:pPr algn="ctr">
                        <a:lnSpc>
                          <a:spcPct val="115000"/>
                        </a:lnSpc>
                        <a:spcAft>
                          <a:spcPts val="1000"/>
                        </a:spcAft>
                      </a:pPr>
                      <a:endParaRPr lang="en-ZA" sz="20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43047" marR="43047" marT="0" marB="0" anchor="ctr"/>
                </a:tc>
                <a:tc>
                  <a:txBody>
                    <a:bodyPr/>
                    <a:lstStyle/>
                    <a:p>
                      <a:pPr algn="ctr">
                        <a:lnSpc>
                          <a:spcPct val="115000"/>
                        </a:lnSpc>
                        <a:spcAft>
                          <a:spcPts val="1000"/>
                        </a:spcAft>
                      </a:pPr>
                      <a:endParaRPr lang="en-ZA" sz="20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43047" marR="43047" marT="0" marB="0" anchor="ctr"/>
                </a:tc>
                <a:extLst>
                  <a:ext uri="{0D108BD9-81ED-4DB2-BD59-A6C34878D82A}">
                    <a16:rowId xmlns:a16="http://schemas.microsoft.com/office/drawing/2014/main" val="1922187492"/>
                  </a:ext>
                </a:extLst>
              </a:tr>
              <a:tr h="296470">
                <a:tc vMerge="1">
                  <a:txBody>
                    <a:bodyPr/>
                    <a:lstStyle/>
                    <a:p>
                      <a:endParaRPr lang="en-ZA"/>
                    </a:p>
                  </a:txBody>
                  <a:tcPr/>
                </a:tc>
                <a:tc>
                  <a:txBody>
                    <a:bodyPr/>
                    <a:lstStyle/>
                    <a:p>
                      <a:pPr algn="l">
                        <a:lnSpc>
                          <a:spcPct val="115000"/>
                        </a:lnSpc>
                        <a:spcAft>
                          <a:spcPts val="1000"/>
                        </a:spcAft>
                      </a:pPr>
                      <a:r>
                        <a:rPr lang="en-ZA" sz="1400" b="1" dirty="0">
                          <a:effectLst/>
                          <a:latin typeface="Arial Narrow" panose="020B0606020202030204" pitchFamily="34" charset="0"/>
                        </a:rPr>
                        <a:t>WRITTEN</a:t>
                      </a:r>
                      <a:endParaRPr lang="en-ZA" sz="14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43047" marR="43047" marT="0" marB="0" anchor="ctr"/>
                </a:tc>
                <a:tc>
                  <a:txBody>
                    <a:bodyPr/>
                    <a:lstStyle/>
                    <a:p>
                      <a:pPr marL="0" indent="0" algn="ctr">
                        <a:lnSpc>
                          <a:spcPct val="115000"/>
                        </a:lnSpc>
                        <a:spcAft>
                          <a:spcPts val="1000"/>
                        </a:spcAft>
                        <a:buFont typeface="Wingdings" panose="05000000000000000000" pitchFamily="2" charset="2"/>
                        <a:buNone/>
                      </a:pPr>
                      <a:r>
                        <a:rPr lang="en-ZA" sz="2000" b="1" dirty="0">
                          <a:effectLst/>
                          <a:latin typeface="Arial Narrow" panose="020B0606020202030204" pitchFamily="34" charset="0"/>
                          <a:ea typeface="Calibri" panose="020F0502020204030204" pitchFamily="34" charset="0"/>
                          <a:cs typeface="Times New Roman" panose="02020603050405020304" pitchFamily="18" charset="0"/>
                        </a:rPr>
                        <a:t>1</a:t>
                      </a:r>
                    </a:p>
                  </a:txBody>
                  <a:tcPr marL="43047" marR="43047" marT="0" marB="0" anchor="ctr">
                    <a:solidFill>
                      <a:schemeClr val="accent3">
                        <a:lumMod val="20000"/>
                        <a:lumOff val="80000"/>
                      </a:schemeClr>
                    </a:solidFill>
                  </a:tcPr>
                </a:tc>
                <a:tc>
                  <a:txBody>
                    <a:bodyPr/>
                    <a:lstStyle/>
                    <a:p>
                      <a:pPr marL="0" indent="0" algn="ctr">
                        <a:lnSpc>
                          <a:spcPct val="115000"/>
                        </a:lnSpc>
                        <a:spcAft>
                          <a:spcPts val="1000"/>
                        </a:spcAft>
                        <a:buFont typeface="Wingdings" panose="05000000000000000000" pitchFamily="2" charset="2"/>
                        <a:buNone/>
                      </a:pPr>
                      <a:r>
                        <a:rPr lang="en-ZA" sz="2000" b="1" dirty="0">
                          <a:effectLst/>
                          <a:latin typeface="Arial Narrow" panose="020B0606020202030204" pitchFamily="34" charset="0"/>
                          <a:ea typeface="Calibri" panose="020F0502020204030204" pitchFamily="34" charset="0"/>
                          <a:cs typeface="Times New Roman" panose="02020603050405020304" pitchFamily="18" charset="0"/>
                        </a:rPr>
                        <a:t>1</a:t>
                      </a:r>
                    </a:p>
                  </a:txBody>
                  <a:tcPr marL="43047" marR="43047" marT="0" marB="0" anchor="ctr"/>
                </a:tc>
                <a:tc>
                  <a:txBody>
                    <a:bodyPr/>
                    <a:lstStyle/>
                    <a:p>
                      <a:pPr algn="ctr">
                        <a:lnSpc>
                          <a:spcPct val="115000"/>
                        </a:lnSpc>
                        <a:spcAft>
                          <a:spcPts val="1000"/>
                        </a:spcAft>
                      </a:pPr>
                      <a:r>
                        <a:rPr lang="en-ZA" sz="2000" b="1" dirty="0">
                          <a:effectLst/>
                          <a:latin typeface="Arial Narrow" panose="020B0606020202030204" pitchFamily="34" charset="0"/>
                          <a:ea typeface="Calibri" panose="020F0502020204030204" pitchFamily="34" charset="0"/>
                          <a:cs typeface="Times New Roman" panose="02020603050405020304" pitchFamily="18" charset="0"/>
                        </a:rPr>
                        <a:t>1</a:t>
                      </a:r>
                    </a:p>
                  </a:txBody>
                  <a:tcPr marL="43047" marR="43047" marT="0" marB="0" anchor="ctr"/>
                </a:tc>
                <a:extLst>
                  <a:ext uri="{0D108BD9-81ED-4DB2-BD59-A6C34878D82A}">
                    <a16:rowId xmlns:a16="http://schemas.microsoft.com/office/drawing/2014/main" val="458027632"/>
                  </a:ext>
                </a:extLst>
              </a:tr>
              <a:tr h="296470">
                <a:tc rowSpan="3">
                  <a:txBody>
                    <a:bodyPr/>
                    <a:lstStyle/>
                    <a:p>
                      <a:pPr algn="l">
                        <a:lnSpc>
                          <a:spcPct val="115000"/>
                        </a:lnSpc>
                        <a:spcAft>
                          <a:spcPts val="1000"/>
                        </a:spcAft>
                      </a:pPr>
                      <a:r>
                        <a:rPr lang="en-ZA" sz="1400" dirty="0">
                          <a:effectLst/>
                          <a:latin typeface="Arial Narrow" panose="020B0606020202030204" pitchFamily="34" charset="0"/>
                        </a:rPr>
                        <a:t>SPACE &amp; SHAPE (S&amp;S)</a:t>
                      </a:r>
                      <a:endParaRPr lang="en-ZA" sz="1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3047" marR="43047" marT="0" marB="0" anchor="ctr">
                    <a:solidFill>
                      <a:srgbClr val="003300"/>
                    </a:solidFill>
                  </a:tcPr>
                </a:tc>
                <a:tc>
                  <a:txBody>
                    <a:bodyPr/>
                    <a:lstStyle/>
                    <a:p>
                      <a:pPr algn="l">
                        <a:lnSpc>
                          <a:spcPct val="115000"/>
                        </a:lnSpc>
                        <a:spcAft>
                          <a:spcPts val="1000"/>
                        </a:spcAft>
                      </a:pPr>
                      <a:r>
                        <a:rPr lang="en-ZA" sz="1400" b="1" dirty="0">
                          <a:effectLst/>
                          <a:latin typeface="Arial Narrow" panose="020B0606020202030204" pitchFamily="34" charset="0"/>
                        </a:rPr>
                        <a:t>ORAL</a:t>
                      </a:r>
                      <a:endParaRPr lang="en-ZA" sz="14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43047" marR="43047" marT="0" marB="0" anchor="ctr"/>
                </a:tc>
                <a:tc rowSpan="2">
                  <a:txBody>
                    <a:bodyPr/>
                    <a:lstStyle/>
                    <a:p>
                      <a:pPr marL="0" indent="0" algn="ctr">
                        <a:lnSpc>
                          <a:spcPct val="115000"/>
                        </a:lnSpc>
                        <a:spcAft>
                          <a:spcPts val="1000"/>
                        </a:spcAft>
                        <a:buFont typeface="Arial Narrow" panose="020B0606020202030204" pitchFamily="34" charset="0"/>
                        <a:buNone/>
                      </a:pPr>
                      <a:r>
                        <a:rPr lang="en-ZA" sz="2000" b="1" dirty="0">
                          <a:effectLst/>
                          <a:latin typeface="Arial Narrow" panose="020B0606020202030204" pitchFamily="34" charset="0"/>
                          <a:ea typeface="Calibri" panose="020F0502020204030204" pitchFamily="34" charset="0"/>
                          <a:cs typeface="Times New Roman" panose="02020603050405020304" pitchFamily="18" charset="0"/>
                        </a:rPr>
                        <a:t>1</a:t>
                      </a:r>
                    </a:p>
                  </a:txBody>
                  <a:tcPr marL="43047" marR="43047" marT="0" marB="0" anchor="ctr"/>
                </a:tc>
                <a:tc>
                  <a:txBody>
                    <a:bodyPr/>
                    <a:lstStyle/>
                    <a:p>
                      <a:pPr algn="ctr">
                        <a:lnSpc>
                          <a:spcPct val="115000"/>
                        </a:lnSpc>
                        <a:spcAft>
                          <a:spcPts val="1000"/>
                        </a:spcAft>
                      </a:pPr>
                      <a:endParaRPr lang="en-ZA" sz="20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43047" marR="43047" marT="0" marB="0" anchor="ctr"/>
                </a:tc>
                <a:tc>
                  <a:txBody>
                    <a:bodyPr/>
                    <a:lstStyle/>
                    <a:p>
                      <a:pPr algn="ctr">
                        <a:lnSpc>
                          <a:spcPct val="115000"/>
                        </a:lnSpc>
                        <a:spcAft>
                          <a:spcPts val="1000"/>
                        </a:spcAft>
                      </a:pPr>
                      <a:endParaRPr lang="en-ZA" sz="20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43047" marR="43047" marT="0" marB="0" anchor="ctr"/>
                </a:tc>
                <a:extLst>
                  <a:ext uri="{0D108BD9-81ED-4DB2-BD59-A6C34878D82A}">
                    <a16:rowId xmlns:a16="http://schemas.microsoft.com/office/drawing/2014/main" val="3976515472"/>
                  </a:ext>
                </a:extLst>
              </a:tr>
              <a:tr h="296470">
                <a:tc vMerge="1">
                  <a:txBody>
                    <a:bodyPr/>
                    <a:lstStyle/>
                    <a:p>
                      <a:endParaRPr lang="en-ZA"/>
                    </a:p>
                  </a:txBody>
                  <a:tcPr/>
                </a:tc>
                <a:tc>
                  <a:txBody>
                    <a:bodyPr/>
                    <a:lstStyle/>
                    <a:p>
                      <a:pPr algn="l">
                        <a:lnSpc>
                          <a:spcPct val="115000"/>
                        </a:lnSpc>
                        <a:spcAft>
                          <a:spcPts val="1000"/>
                        </a:spcAft>
                      </a:pPr>
                      <a:r>
                        <a:rPr lang="en-ZA" sz="1400" b="1" dirty="0">
                          <a:effectLst/>
                          <a:latin typeface="Arial Narrow" panose="020B0606020202030204" pitchFamily="34" charset="0"/>
                        </a:rPr>
                        <a:t>PRACTICAL </a:t>
                      </a:r>
                      <a:endParaRPr lang="en-ZA" sz="14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43047" marR="43047" marT="0" marB="0" anchor="ctr"/>
                </a:tc>
                <a:tc vMerge="1">
                  <a:txBody>
                    <a:bodyPr/>
                    <a:lstStyle/>
                    <a:p>
                      <a:pPr>
                        <a:lnSpc>
                          <a:spcPct val="115000"/>
                        </a:lnSpc>
                        <a:spcAft>
                          <a:spcPts val="1000"/>
                        </a:spcAft>
                      </a:pPr>
                      <a:endParaRPr lang="en-ZA"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3047" marR="43047" marT="0" marB="0" anchor="ctr"/>
                </a:tc>
                <a:tc>
                  <a:txBody>
                    <a:bodyPr/>
                    <a:lstStyle/>
                    <a:p>
                      <a:pPr marL="0" indent="0" algn="ctr">
                        <a:lnSpc>
                          <a:spcPct val="115000"/>
                        </a:lnSpc>
                        <a:spcAft>
                          <a:spcPts val="1000"/>
                        </a:spcAft>
                        <a:buFont typeface="Arial" panose="020B0604020202020204" pitchFamily="34" charset="0"/>
                        <a:buNone/>
                      </a:pPr>
                      <a:r>
                        <a:rPr lang="en-ZA" sz="2000" b="1" dirty="0">
                          <a:effectLst/>
                          <a:latin typeface="Arial Narrow" panose="020B0606020202030204" pitchFamily="34" charset="0"/>
                          <a:ea typeface="Calibri" panose="020F0502020204030204" pitchFamily="34" charset="0"/>
                          <a:cs typeface="Times New Roman" panose="02020603050405020304" pitchFamily="18" charset="0"/>
                        </a:rPr>
                        <a:t>1</a:t>
                      </a:r>
                    </a:p>
                  </a:txBody>
                  <a:tcPr marL="43047" marR="43047" marT="0" marB="0" anchor="ctr"/>
                </a:tc>
                <a:tc>
                  <a:txBody>
                    <a:bodyPr/>
                    <a:lstStyle/>
                    <a:p>
                      <a:pPr algn="ctr">
                        <a:lnSpc>
                          <a:spcPct val="115000"/>
                        </a:lnSpc>
                        <a:spcAft>
                          <a:spcPts val="1000"/>
                        </a:spcAft>
                      </a:pPr>
                      <a:r>
                        <a:rPr lang="en-ZA" sz="2000" b="1" dirty="0">
                          <a:effectLst/>
                          <a:latin typeface="Arial Narrow" panose="020B0606020202030204" pitchFamily="34" charset="0"/>
                          <a:ea typeface="Calibri" panose="020F0502020204030204" pitchFamily="34" charset="0"/>
                          <a:cs typeface="Times New Roman" panose="02020603050405020304" pitchFamily="18" charset="0"/>
                        </a:rPr>
                        <a:t>1</a:t>
                      </a:r>
                    </a:p>
                  </a:txBody>
                  <a:tcPr marL="43047" marR="43047" marT="0" marB="0" anchor="ctr"/>
                </a:tc>
                <a:extLst>
                  <a:ext uri="{0D108BD9-81ED-4DB2-BD59-A6C34878D82A}">
                    <a16:rowId xmlns:a16="http://schemas.microsoft.com/office/drawing/2014/main" val="1022911887"/>
                  </a:ext>
                </a:extLst>
              </a:tr>
              <a:tr h="296470">
                <a:tc vMerge="1">
                  <a:txBody>
                    <a:bodyPr/>
                    <a:lstStyle/>
                    <a:p>
                      <a:endParaRPr lang="en-ZA"/>
                    </a:p>
                  </a:txBody>
                  <a:tcPr/>
                </a:tc>
                <a:tc>
                  <a:txBody>
                    <a:bodyPr/>
                    <a:lstStyle/>
                    <a:p>
                      <a:pPr algn="l">
                        <a:lnSpc>
                          <a:spcPct val="115000"/>
                        </a:lnSpc>
                        <a:spcAft>
                          <a:spcPts val="1000"/>
                        </a:spcAft>
                      </a:pPr>
                      <a:r>
                        <a:rPr lang="en-ZA" sz="1400" b="1" dirty="0">
                          <a:effectLst/>
                          <a:latin typeface="Arial Narrow" panose="020B0606020202030204" pitchFamily="34" charset="0"/>
                        </a:rPr>
                        <a:t>WRITTEN</a:t>
                      </a:r>
                      <a:endParaRPr lang="en-ZA" sz="14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43047" marR="43047" marT="0" marB="0" anchor="ctr"/>
                </a:tc>
                <a:tc>
                  <a:txBody>
                    <a:bodyPr/>
                    <a:lstStyle/>
                    <a:p>
                      <a:pPr algn="ctr">
                        <a:lnSpc>
                          <a:spcPct val="115000"/>
                        </a:lnSpc>
                        <a:spcAft>
                          <a:spcPts val="1000"/>
                        </a:spcAft>
                      </a:pPr>
                      <a:endParaRPr lang="en-ZA" sz="20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43047" marR="43047" marT="0" marB="0" anchor="ctr"/>
                </a:tc>
                <a:tc>
                  <a:txBody>
                    <a:bodyPr/>
                    <a:lstStyle/>
                    <a:p>
                      <a:pPr algn="ctr">
                        <a:lnSpc>
                          <a:spcPct val="115000"/>
                        </a:lnSpc>
                        <a:spcAft>
                          <a:spcPts val="1000"/>
                        </a:spcAft>
                      </a:pPr>
                      <a:endParaRPr lang="en-ZA" sz="20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43047" marR="43047" marT="0" marB="0" anchor="ctr"/>
                </a:tc>
                <a:tc>
                  <a:txBody>
                    <a:bodyPr/>
                    <a:lstStyle/>
                    <a:p>
                      <a:pPr algn="ctr">
                        <a:lnSpc>
                          <a:spcPct val="115000"/>
                        </a:lnSpc>
                        <a:spcAft>
                          <a:spcPts val="1000"/>
                        </a:spcAft>
                      </a:pPr>
                      <a:endParaRPr lang="en-ZA" sz="20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43047" marR="43047" marT="0" marB="0" anchor="ctr"/>
                </a:tc>
                <a:extLst>
                  <a:ext uri="{0D108BD9-81ED-4DB2-BD59-A6C34878D82A}">
                    <a16:rowId xmlns:a16="http://schemas.microsoft.com/office/drawing/2014/main" val="717986039"/>
                  </a:ext>
                </a:extLst>
              </a:tr>
              <a:tr h="296470">
                <a:tc rowSpan="3">
                  <a:txBody>
                    <a:bodyPr/>
                    <a:lstStyle/>
                    <a:p>
                      <a:pPr algn="l">
                        <a:lnSpc>
                          <a:spcPct val="115000"/>
                        </a:lnSpc>
                        <a:spcAft>
                          <a:spcPts val="1000"/>
                        </a:spcAft>
                      </a:pPr>
                      <a:r>
                        <a:rPr lang="en-ZA" sz="1400" dirty="0">
                          <a:effectLst/>
                          <a:latin typeface="Arial Narrow" panose="020B0606020202030204" pitchFamily="34" charset="0"/>
                        </a:rPr>
                        <a:t>MEASUREMENT (M)</a:t>
                      </a:r>
                      <a:endParaRPr lang="en-ZA" sz="1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3047" marR="43047" marT="0" marB="0" anchor="ctr">
                    <a:solidFill>
                      <a:srgbClr val="003300"/>
                    </a:solidFill>
                  </a:tcPr>
                </a:tc>
                <a:tc>
                  <a:txBody>
                    <a:bodyPr/>
                    <a:lstStyle/>
                    <a:p>
                      <a:pPr algn="l">
                        <a:lnSpc>
                          <a:spcPct val="115000"/>
                        </a:lnSpc>
                        <a:spcAft>
                          <a:spcPts val="1000"/>
                        </a:spcAft>
                      </a:pPr>
                      <a:r>
                        <a:rPr lang="en-ZA" sz="1400" b="1" dirty="0">
                          <a:effectLst/>
                          <a:latin typeface="Arial Narrow" panose="020B0606020202030204" pitchFamily="34" charset="0"/>
                        </a:rPr>
                        <a:t>ORAL</a:t>
                      </a:r>
                      <a:endParaRPr lang="en-ZA" sz="14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43047" marR="43047" marT="0" marB="0" anchor="ctr"/>
                </a:tc>
                <a:tc rowSpan="2">
                  <a:txBody>
                    <a:bodyPr/>
                    <a:lstStyle/>
                    <a:p>
                      <a:pPr marL="0" indent="0" algn="ctr">
                        <a:lnSpc>
                          <a:spcPct val="115000"/>
                        </a:lnSpc>
                        <a:spcAft>
                          <a:spcPts val="1000"/>
                        </a:spcAft>
                        <a:buFont typeface="Wingdings" panose="05000000000000000000" pitchFamily="2" charset="2"/>
                        <a:buNone/>
                      </a:pPr>
                      <a:r>
                        <a:rPr lang="en-ZA" sz="2000" b="1" dirty="0">
                          <a:effectLst/>
                          <a:latin typeface="Arial Narrow" panose="020B0606020202030204" pitchFamily="34" charset="0"/>
                          <a:ea typeface="Calibri" panose="020F0502020204030204" pitchFamily="34" charset="0"/>
                          <a:cs typeface="Times New Roman" panose="02020603050405020304" pitchFamily="18" charset="0"/>
                        </a:rPr>
                        <a:t>1</a:t>
                      </a:r>
                    </a:p>
                  </a:txBody>
                  <a:tcPr marL="43047" marR="43047" marT="0" marB="0" anchor="ctr"/>
                </a:tc>
                <a:tc rowSpan="2">
                  <a:txBody>
                    <a:bodyPr/>
                    <a:lstStyle/>
                    <a:p>
                      <a:pPr algn="ctr">
                        <a:lnSpc>
                          <a:spcPct val="115000"/>
                        </a:lnSpc>
                        <a:spcAft>
                          <a:spcPts val="1000"/>
                        </a:spcAft>
                      </a:pPr>
                      <a:endParaRPr lang="en-ZA" sz="2000" b="1" dirty="0">
                        <a:effectLst/>
                        <a:latin typeface="Arial Narrow" panose="020B0606020202030204" pitchFamily="34" charset="0"/>
                        <a:cs typeface="Times New Roman" panose="02020603050405020304" pitchFamily="18" charset="0"/>
                      </a:endParaRPr>
                    </a:p>
                  </a:txBody>
                  <a:tcPr marL="43047" marR="43047" marT="0" marB="0" anchor="ctr"/>
                </a:tc>
                <a:tc>
                  <a:txBody>
                    <a:bodyPr/>
                    <a:lstStyle/>
                    <a:p>
                      <a:pPr algn="ctr">
                        <a:lnSpc>
                          <a:spcPct val="115000"/>
                        </a:lnSpc>
                        <a:spcAft>
                          <a:spcPts val="1000"/>
                        </a:spcAft>
                      </a:pPr>
                      <a:endParaRPr lang="en-ZA" sz="20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43047" marR="43047" marT="0" marB="0" anchor="ctr"/>
                </a:tc>
                <a:extLst>
                  <a:ext uri="{0D108BD9-81ED-4DB2-BD59-A6C34878D82A}">
                    <a16:rowId xmlns:a16="http://schemas.microsoft.com/office/drawing/2014/main" val="2385404894"/>
                  </a:ext>
                </a:extLst>
              </a:tr>
              <a:tr h="269840">
                <a:tc vMerge="1">
                  <a:txBody>
                    <a:bodyPr/>
                    <a:lstStyle/>
                    <a:p>
                      <a:endParaRPr lang="en-ZA"/>
                    </a:p>
                  </a:txBody>
                  <a:tcPr/>
                </a:tc>
                <a:tc>
                  <a:txBody>
                    <a:bodyPr/>
                    <a:lstStyle/>
                    <a:p>
                      <a:pPr algn="l">
                        <a:lnSpc>
                          <a:spcPct val="115000"/>
                        </a:lnSpc>
                        <a:spcAft>
                          <a:spcPts val="1000"/>
                        </a:spcAft>
                      </a:pPr>
                      <a:r>
                        <a:rPr lang="en-ZA" sz="1400" b="1" dirty="0">
                          <a:effectLst/>
                          <a:latin typeface="Arial Narrow" panose="020B0606020202030204" pitchFamily="34" charset="0"/>
                        </a:rPr>
                        <a:t>PRACTICAL </a:t>
                      </a:r>
                      <a:endParaRPr lang="en-ZA" sz="14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43047" marR="43047" marT="0" marB="0" anchor="ctr"/>
                </a:tc>
                <a:tc vMerge="1">
                  <a:txBody>
                    <a:bodyPr/>
                    <a:lstStyle/>
                    <a:p>
                      <a:pPr>
                        <a:lnSpc>
                          <a:spcPct val="115000"/>
                        </a:lnSpc>
                        <a:spcAft>
                          <a:spcPts val="1000"/>
                        </a:spcAft>
                      </a:pPr>
                      <a:endParaRPr lang="en-ZA"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3047" marR="43047" marT="0" marB="0" anchor="ctr"/>
                </a:tc>
                <a:tc vMerge="1">
                  <a:txBody>
                    <a:bodyPr/>
                    <a:lstStyle/>
                    <a:p>
                      <a:pPr algn="ctr">
                        <a:lnSpc>
                          <a:spcPct val="115000"/>
                        </a:lnSpc>
                        <a:spcAft>
                          <a:spcPts val="1000"/>
                        </a:spcAft>
                      </a:pPr>
                      <a:r>
                        <a:rPr lang="en-ZA" sz="1800" b="0" dirty="0">
                          <a:effectLst/>
                          <a:latin typeface="+mn-lt"/>
                          <a:ea typeface="Calibri" panose="020F0502020204030204" pitchFamily="34" charset="0"/>
                          <a:cs typeface="Times New Roman" panose="02020603050405020304" pitchFamily="18" charset="0"/>
                        </a:rPr>
                        <a:t>1</a:t>
                      </a:r>
                    </a:p>
                  </a:txBody>
                  <a:tcPr marL="43047" marR="43047" marT="0" marB="0" anchor="ctr"/>
                </a:tc>
                <a:tc rowSpan="2">
                  <a:txBody>
                    <a:bodyPr/>
                    <a:lstStyle/>
                    <a:p>
                      <a:pPr algn="ctr">
                        <a:lnSpc>
                          <a:spcPct val="115000"/>
                        </a:lnSpc>
                        <a:spcAft>
                          <a:spcPts val="1000"/>
                        </a:spcAft>
                      </a:pPr>
                      <a:r>
                        <a:rPr lang="en-ZA" sz="2000" b="1" dirty="0">
                          <a:effectLst/>
                          <a:latin typeface="Arial Narrow" panose="020B0606020202030204" pitchFamily="34" charset="0"/>
                          <a:cs typeface="Times New Roman" panose="02020603050405020304" pitchFamily="18" charset="0"/>
                        </a:rPr>
                        <a:t>1</a:t>
                      </a:r>
                    </a:p>
                  </a:txBody>
                  <a:tcPr marL="43047" marR="43047" marT="0" marB="0" anchor="ctr"/>
                </a:tc>
                <a:extLst>
                  <a:ext uri="{0D108BD9-81ED-4DB2-BD59-A6C34878D82A}">
                    <a16:rowId xmlns:a16="http://schemas.microsoft.com/office/drawing/2014/main" val="1102392981"/>
                  </a:ext>
                </a:extLst>
              </a:tr>
              <a:tr h="296470">
                <a:tc vMerge="1">
                  <a:txBody>
                    <a:bodyPr/>
                    <a:lstStyle/>
                    <a:p>
                      <a:endParaRPr lang="en-ZA"/>
                    </a:p>
                  </a:txBody>
                  <a:tcPr/>
                </a:tc>
                <a:tc>
                  <a:txBody>
                    <a:bodyPr/>
                    <a:lstStyle/>
                    <a:p>
                      <a:pPr algn="l">
                        <a:lnSpc>
                          <a:spcPct val="115000"/>
                        </a:lnSpc>
                        <a:spcAft>
                          <a:spcPts val="1000"/>
                        </a:spcAft>
                      </a:pPr>
                      <a:r>
                        <a:rPr lang="en-ZA" sz="1400" b="1" dirty="0">
                          <a:effectLst/>
                          <a:latin typeface="Arial Narrow" panose="020B0606020202030204" pitchFamily="34" charset="0"/>
                        </a:rPr>
                        <a:t>WRITTEN</a:t>
                      </a:r>
                      <a:endParaRPr lang="en-ZA" sz="14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43047" marR="43047" marT="0" marB="0" anchor="ctr"/>
                </a:tc>
                <a:tc>
                  <a:txBody>
                    <a:bodyPr/>
                    <a:lstStyle/>
                    <a:p>
                      <a:pPr algn="ctr">
                        <a:lnSpc>
                          <a:spcPct val="115000"/>
                        </a:lnSpc>
                        <a:spcAft>
                          <a:spcPts val="1000"/>
                        </a:spcAft>
                      </a:pPr>
                      <a:endParaRPr lang="en-ZA" sz="20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43047" marR="43047" marT="0" marB="0" anchor="ctr"/>
                </a:tc>
                <a:tc>
                  <a:txBody>
                    <a:bodyPr/>
                    <a:lstStyle/>
                    <a:p>
                      <a:pPr marL="0" indent="0" algn="ctr">
                        <a:lnSpc>
                          <a:spcPct val="115000"/>
                        </a:lnSpc>
                        <a:spcAft>
                          <a:spcPts val="1000"/>
                        </a:spcAft>
                        <a:buFont typeface="Wingdings" panose="05000000000000000000" pitchFamily="2" charset="2"/>
                        <a:buNone/>
                      </a:pPr>
                      <a:r>
                        <a:rPr lang="en-ZA" sz="2000" b="1" dirty="0">
                          <a:effectLst/>
                          <a:latin typeface="Arial Narrow" panose="020B0606020202030204" pitchFamily="34" charset="0"/>
                          <a:ea typeface="Calibri" panose="020F0502020204030204" pitchFamily="34" charset="0"/>
                          <a:cs typeface="Times New Roman" panose="02020603050405020304" pitchFamily="18" charset="0"/>
                        </a:rPr>
                        <a:t>1</a:t>
                      </a:r>
                    </a:p>
                  </a:txBody>
                  <a:tcPr marL="43047" marR="43047" marT="0" marB="0" anchor="ctr"/>
                </a:tc>
                <a:tc vMerge="1">
                  <a:txBody>
                    <a:bodyPr/>
                    <a:lstStyle/>
                    <a:p>
                      <a:pPr algn="ctr">
                        <a:lnSpc>
                          <a:spcPct val="115000"/>
                        </a:lnSpc>
                        <a:spcAft>
                          <a:spcPts val="1000"/>
                        </a:spcAft>
                      </a:pPr>
                      <a:r>
                        <a:rPr lang="en-ZA" sz="1800" b="0" dirty="0">
                          <a:effectLst/>
                          <a:latin typeface="+mn-lt"/>
                          <a:ea typeface="Calibri" panose="020F0502020204030204" pitchFamily="34" charset="0"/>
                          <a:cs typeface="Times New Roman" panose="02020603050405020304" pitchFamily="18" charset="0"/>
                        </a:rPr>
                        <a:t>1</a:t>
                      </a:r>
                    </a:p>
                  </a:txBody>
                  <a:tcPr marL="43047" marR="43047" marT="0" marB="0" anchor="ctr"/>
                </a:tc>
                <a:extLst>
                  <a:ext uri="{0D108BD9-81ED-4DB2-BD59-A6C34878D82A}">
                    <a16:rowId xmlns:a16="http://schemas.microsoft.com/office/drawing/2014/main" val="349559937"/>
                  </a:ext>
                </a:extLst>
              </a:tr>
              <a:tr h="296470">
                <a:tc rowSpan="3">
                  <a:txBody>
                    <a:bodyPr/>
                    <a:lstStyle/>
                    <a:p>
                      <a:pPr algn="l">
                        <a:lnSpc>
                          <a:spcPct val="115000"/>
                        </a:lnSpc>
                        <a:spcAft>
                          <a:spcPts val="1000"/>
                        </a:spcAft>
                      </a:pPr>
                      <a:r>
                        <a:rPr lang="en-ZA" sz="1400" dirty="0">
                          <a:effectLst/>
                          <a:latin typeface="Arial Narrow" panose="020B0606020202030204" pitchFamily="34" charset="0"/>
                        </a:rPr>
                        <a:t>DATA HANDLING (DH)</a:t>
                      </a:r>
                      <a:endParaRPr lang="en-ZA" sz="1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3047" marR="43047" marT="0" marB="0" anchor="ctr">
                    <a:solidFill>
                      <a:srgbClr val="003300"/>
                    </a:solidFill>
                  </a:tcPr>
                </a:tc>
                <a:tc>
                  <a:txBody>
                    <a:bodyPr/>
                    <a:lstStyle/>
                    <a:p>
                      <a:pPr algn="l">
                        <a:lnSpc>
                          <a:spcPct val="115000"/>
                        </a:lnSpc>
                        <a:spcAft>
                          <a:spcPts val="1000"/>
                        </a:spcAft>
                      </a:pPr>
                      <a:r>
                        <a:rPr lang="en-ZA" sz="1400" b="1" dirty="0">
                          <a:effectLst/>
                          <a:latin typeface="Arial Narrow" panose="020B0606020202030204" pitchFamily="34" charset="0"/>
                        </a:rPr>
                        <a:t>ORAL</a:t>
                      </a:r>
                      <a:endParaRPr lang="en-ZA" sz="14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43047" marR="43047" marT="0" marB="0" anchor="ctr"/>
                </a:tc>
                <a:tc rowSpan="3">
                  <a:txBody>
                    <a:bodyPr/>
                    <a:lstStyle/>
                    <a:p>
                      <a:pPr algn="ctr">
                        <a:lnSpc>
                          <a:spcPct val="115000"/>
                        </a:lnSpc>
                        <a:spcAft>
                          <a:spcPts val="1000"/>
                        </a:spcAft>
                      </a:pPr>
                      <a:endParaRPr lang="en-ZA" sz="20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43047" marR="43047" marT="0" marB="0" anchor="ctr">
                    <a:solidFill>
                      <a:schemeClr val="bg1">
                        <a:lumMod val="65000"/>
                      </a:schemeClr>
                    </a:solidFill>
                  </a:tcPr>
                </a:tc>
                <a:tc>
                  <a:txBody>
                    <a:bodyPr/>
                    <a:lstStyle/>
                    <a:p>
                      <a:pPr algn="ctr">
                        <a:lnSpc>
                          <a:spcPct val="115000"/>
                        </a:lnSpc>
                        <a:spcAft>
                          <a:spcPts val="1000"/>
                        </a:spcAft>
                      </a:pPr>
                      <a:endParaRPr lang="en-ZA" sz="20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43047" marR="43047" marT="0" marB="0" anchor="ctr"/>
                </a:tc>
                <a:tc>
                  <a:txBody>
                    <a:bodyPr/>
                    <a:lstStyle/>
                    <a:p>
                      <a:pPr algn="ctr">
                        <a:lnSpc>
                          <a:spcPct val="115000"/>
                        </a:lnSpc>
                        <a:spcAft>
                          <a:spcPts val="1000"/>
                        </a:spcAft>
                      </a:pPr>
                      <a:endParaRPr lang="en-ZA" sz="20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43047" marR="43047" marT="0" marB="0" anchor="ctr"/>
                </a:tc>
                <a:extLst>
                  <a:ext uri="{0D108BD9-81ED-4DB2-BD59-A6C34878D82A}">
                    <a16:rowId xmlns:a16="http://schemas.microsoft.com/office/drawing/2014/main" val="2637848187"/>
                  </a:ext>
                </a:extLst>
              </a:tr>
              <a:tr h="269840">
                <a:tc vMerge="1">
                  <a:txBody>
                    <a:bodyPr/>
                    <a:lstStyle/>
                    <a:p>
                      <a:endParaRPr lang="en-ZA"/>
                    </a:p>
                  </a:txBody>
                  <a:tcPr/>
                </a:tc>
                <a:tc>
                  <a:txBody>
                    <a:bodyPr/>
                    <a:lstStyle/>
                    <a:p>
                      <a:pPr algn="l">
                        <a:lnSpc>
                          <a:spcPct val="115000"/>
                        </a:lnSpc>
                        <a:spcAft>
                          <a:spcPts val="1000"/>
                        </a:spcAft>
                      </a:pPr>
                      <a:r>
                        <a:rPr lang="en-ZA" sz="1400" b="1" dirty="0">
                          <a:effectLst/>
                          <a:latin typeface="Arial Narrow" panose="020B0606020202030204" pitchFamily="34" charset="0"/>
                        </a:rPr>
                        <a:t>PRACTICAL </a:t>
                      </a:r>
                      <a:endParaRPr lang="en-ZA" sz="14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43047" marR="43047" marT="0" marB="0" anchor="ctr"/>
                </a:tc>
                <a:tc vMerge="1">
                  <a:txBody>
                    <a:bodyPr/>
                    <a:lstStyle/>
                    <a:p>
                      <a:pPr>
                        <a:lnSpc>
                          <a:spcPct val="115000"/>
                        </a:lnSpc>
                        <a:spcAft>
                          <a:spcPts val="1000"/>
                        </a:spcAft>
                      </a:pPr>
                      <a:endParaRPr lang="en-ZA"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3047" marR="43047" marT="0" marB="0" anchor="ctr"/>
                </a:tc>
                <a:tc rowSpan="2">
                  <a:txBody>
                    <a:bodyPr/>
                    <a:lstStyle/>
                    <a:p>
                      <a:pPr marL="0" indent="0" algn="ctr">
                        <a:lnSpc>
                          <a:spcPct val="115000"/>
                        </a:lnSpc>
                        <a:spcAft>
                          <a:spcPts val="1000"/>
                        </a:spcAft>
                        <a:buFont typeface="Wingdings" panose="05000000000000000000" pitchFamily="2" charset="2"/>
                        <a:buNone/>
                      </a:pPr>
                      <a:r>
                        <a:rPr lang="en-ZA" sz="2000" b="1" dirty="0">
                          <a:effectLst/>
                          <a:latin typeface="Arial Narrow" panose="020B0606020202030204" pitchFamily="34" charset="0"/>
                          <a:cs typeface="Times New Roman" panose="02020603050405020304" pitchFamily="18" charset="0"/>
                        </a:rPr>
                        <a:t>1</a:t>
                      </a:r>
                    </a:p>
                  </a:txBody>
                  <a:tcPr marL="43047" marR="43047" marT="0" marB="0" anchor="ctr"/>
                </a:tc>
                <a:tc rowSpan="2">
                  <a:txBody>
                    <a:bodyPr/>
                    <a:lstStyle/>
                    <a:p>
                      <a:pPr algn="ctr">
                        <a:lnSpc>
                          <a:spcPct val="115000"/>
                        </a:lnSpc>
                        <a:spcAft>
                          <a:spcPts val="1000"/>
                        </a:spcAft>
                      </a:pPr>
                      <a:r>
                        <a:rPr lang="en-ZA" sz="2000" b="1" dirty="0">
                          <a:effectLst/>
                          <a:latin typeface="Arial Narrow" panose="020B0606020202030204" pitchFamily="34" charset="0"/>
                          <a:cs typeface="Times New Roman" panose="02020603050405020304" pitchFamily="18" charset="0"/>
                        </a:rPr>
                        <a:t>1</a:t>
                      </a:r>
                    </a:p>
                  </a:txBody>
                  <a:tcPr marL="43047" marR="43047" marT="0" marB="0" anchor="ctr"/>
                </a:tc>
                <a:extLst>
                  <a:ext uri="{0D108BD9-81ED-4DB2-BD59-A6C34878D82A}">
                    <a16:rowId xmlns:a16="http://schemas.microsoft.com/office/drawing/2014/main" val="369380422"/>
                  </a:ext>
                </a:extLst>
              </a:tr>
              <a:tr h="296470">
                <a:tc vMerge="1">
                  <a:txBody>
                    <a:bodyPr/>
                    <a:lstStyle/>
                    <a:p>
                      <a:endParaRPr lang="en-ZA"/>
                    </a:p>
                  </a:txBody>
                  <a:tcPr/>
                </a:tc>
                <a:tc>
                  <a:txBody>
                    <a:bodyPr/>
                    <a:lstStyle/>
                    <a:p>
                      <a:pPr algn="l">
                        <a:lnSpc>
                          <a:spcPct val="115000"/>
                        </a:lnSpc>
                        <a:spcAft>
                          <a:spcPts val="1000"/>
                        </a:spcAft>
                      </a:pPr>
                      <a:r>
                        <a:rPr lang="en-ZA" sz="1400" b="1" dirty="0">
                          <a:effectLst/>
                          <a:latin typeface="Arial Narrow" panose="020B0606020202030204" pitchFamily="34" charset="0"/>
                        </a:rPr>
                        <a:t>WRITTEN</a:t>
                      </a:r>
                      <a:endParaRPr lang="en-ZA" sz="14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43047" marR="43047" marT="0" marB="0" anchor="ctr"/>
                </a:tc>
                <a:tc vMerge="1">
                  <a:txBody>
                    <a:bodyPr/>
                    <a:lstStyle/>
                    <a:p>
                      <a:pPr algn="ctr">
                        <a:lnSpc>
                          <a:spcPct val="115000"/>
                        </a:lnSpc>
                        <a:spcAft>
                          <a:spcPts val="1000"/>
                        </a:spcAft>
                      </a:pPr>
                      <a:endParaRPr lang="en-ZA" sz="20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43047" marR="43047" marT="0" marB="0" anchor="ctr">
                    <a:solidFill>
                      <a:schemeClr val="bg1">
                        <a:lumMod val="65000"/>
                      </a:schemeClr>
                    </a:solidFill>
                  </a:tcPr>
                </a:tc>
                <a:tc vMerge="1">
                  <a:txBody>
                    <a:bodyPr/>
                    <a:lstStyle/>
                    <a:p>
                      <a:pPr algn="ctr">
                        <a:lnSpc>
                          <a:spcPct val="115000"/>
                        </a:lnSpc>
                        <a:spcAft>
                          <a:spcPts val="1000"/>
                        </a:spcAft>
                      </a:pPr>
                      <a:r>
                        <a:rPr lang="en-ZA" sz="1800" b="0" dirty="0">
                          <a:effectLst/>
                          <a:latin typeface="+mn-lt"/>
                          <a:ea typeface="Calibri" panose="020F0502020204030204" pitchFamily="34" charset="0"/>
                          <a:cs typeface="Times New Roman" panose="02020603050405020304" pitchFamily="18" charset="0"/>
                        </a:rPr>
                        <a:t>1</a:t>
                      </a:r>
                    </a:p>
                  </a:txBody>
                  <a:tcPr marL="43047" marR="43047" marT="0" marB="0" anchor="ctr"/>
                </a:tc>
                <a:tc vMerge="1">
                  <a:txBody>
                    <a:bodyPr/>
                    <a:lstStyle/>
                    <a:p>
                      <a:pPr algn="ctr">
                        <a:lnSpc>
                          <a:spcPct val="115000"/>
                        </a:lnSpc>
                        <a:spcAft>
                          <a:spcPts val="1000"/>
                        </a:spcAft>
                      </a:pPr>
                      <a:r>
                        <a:rPr lang="en-ZA" sz="1800" b="0" dirty="0">
                          <a:effectLst/>
                          <a:latin typeface="+mn-lt"/>
                          <a:ea typeface="Calibri" panose="020F0502020204030204" pitchFamily="34" charset="0"/>
                          <a:cs typeface="Times New Roman" panose="02020603050405020304" pitchFamily="18" charset="0"/>
                        </a:rPr>
                        <a:t>1</a:t>
                      </a:r>
                    </a:p>
                  </a:txBody>
                  <a:tcPr marL="43047" marR="43047" marT="0" marB="0" anchor="ctr"/>
                </a:tc>
                <a:extLst>
                  <a:ext uri="{0D108BD9-81ED-4DB2-BD59-A6C34878D82A}">
                    <a16:rowId xmlns:a16="http://schemas.microsoft.com/office/drawing/2014/main" val="852012801"/>
                  </a:ext>
                </a:extLst>
              </a:tr>
            </a:tbl>
          </a:graphicData>
        </a:graphic>
      </p:graphicFrame>
      <p:sp>
        <p:nvSpPr>
          <p:cNvPr id="3" name="Title 2"/>
          <p:cNvSpPr>
            <a:spLocks noGrp="1"/>
          </p:cNvSpPr>
          <p:nvPr>
            <p:ph type="title"/>
          </p:nvPr>
        </p:nvSpPr>
        <p:spPr>
          <a:xfrm>
            <a:off x="107504" y="183212"/>
            <a:ext cx="6984776" cy="725508"/>
          </a:xfrm>
        </p:spPr>
        <p:txBody>
          <a:bodyPr>
            <a:normAutofit/>
          </a:bodyPr>
          <a:lstStyle/>
          <a:p>
            <a:pPr algn="l"/>
            <a:r>
              <a:rPr lang="en-ZA" sz="4000" b="1" dirty="0">
                <a:solidFill>
                  <a:schemeClr val="accent2">
                    <a:lumMod val="75000"/>
                  </a:schemeClr>
                </a:solidFill>
                <a:latin typeface="Arial Narrow" panose="020B0606020202030204" pitchFamily="34" charset="0"/>
              </a:rPr>
              <a:t>SCHOOL BASED ASSESSMENT</a:t>
            </a:r>
          </a:p>
        </p:txBody>
      </p:sp>
      <p:sp>
        <p:nvSpPr>
          <p:cNvPr id="11" name="Star: 6 Points 10">
            <a:extLst>
              <a:ext uri="{FF2B5EF4-FFF2-40B4-BE49-F238E27FC236}">
                <a16:creationId xmlns:a16="http://schemas.microsoft.com/office/drawing/2014/main" id="{F0ECA28B-57F8-4DB5-86A0-AB2BD3112489}"/>
              </a:ext>
            </a:extLst>
          </p:cNvPr>
          <p:cNvSpPr/>
          <p:nvPr/>
        </p:nvSpPr>
        <p:spPr>
          <a:xfrm>
            <a:off x="4008349" y="2175974"/>
            <a:ext cx="216024" cy="216024"/>
          </a:xfrm>
          <a:prstGeom prst="star6">
            <a:avLst/>
          </a:prstGeom>
          <a:solidFill>
            <a:srgbClr val="C00000"/>
          </a:solidFill>
          <a:ln>
            <a:solidFill>
              <a:srgbClr val="C0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ZA"/>
          </a:p>
        </p:txBody>
      </p:sp>
      <p:sp>
        <p:nvSpPr>
          <p:cNvPr id="12" name="Star: 6 Points 11">
            <a:extLst>
              <a:ext uri="{FF2B5EF4-FFF2-40B4-BE49-F238E27FC236}">
                <a16:creationId xmlns:a16="http://schemas.microsoft.com/office/drawing/2014/main" id="{36C36083-8B0E-4DCD-9629-B695DBADD863}"/>
              </a:ext>
            </a:extLst>
          </p:cNvPr>
          <p:cNvSpPr/>
          <p:nvPr/>
        </p:nvSpPr>
        <p:spPr>
          <a:xfrm>
            <a:off x="5940152" y="2187642"/>
            <a:ext cx="216024" cy="216024"/>
          </a:xfrm>
          <a:prstGeom prst="star6">
            <a:avLst/>
          </a:prstGeom>
          <a:solidFill>
            <a:srgbClr val="C00000"/>
          </a:solidFill>
          <a:ln>
            <a:solidFill>
              <a:srgbClr val="C0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ZA"/>
          </a:p>
        </p:txBody>
      </p:sp>
      <p:sp>
        <p:nvSpPr>
          <p:cNvPr id="13" name="Star: 6 Points 12">
            <a:extLst>
              <a:ext uri="{FF2B5EF4-FFF2-40B4-BE49-F238E27FC236}">
                <a16:creationId xmlns:a16="http://schemas.microsoft.com/office/drawing/2014/main" id="{0CAE9972-228E-41D9-8E17-ED3760FD6DC3}"/>
              </a:ext>
            </a:extLst>
          </p:cNvPr>
          <p:cNvSpPr/>
          <p:nvPr/>
        </p:nvSpPr>
        <p:spPr>
          <a:xfrm>
            <a:off x="7791708" y="2175974"/>
            <a:ext cx="216024" cy="216024"/>
          </a:xfrm>
          <a:prstGeom prst="star6">
            <a:avLst/>
          </a:prstGeom>
          <a:solidFill>
            <a:srgbClr val="C00000"/>
          </a:solidFill>
          <a:ln>
            <a:solidFill>
              <a:srgbClr val="C0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ZA"/>
          </a:p>
        </p:txBody>
      </p:sp>
      <p:sp>
        <p:nvSpPr>
          <p:cNvPr id="14" name="Star: 6 Points 13">
            <a:extLst>
              <a:ext uri="{FF2B5EF4-FFF2-40B4-BE49-F238E27FC236}">
                <a16:creationId xmlns:a16="http://schemas.microsoft.com/office/drawing/2014/main" id="{B73D68AF-C95D-4ED4-AC92-64B1D8C976C4}"/>
              </a:ext>
            </a:extLst>
          </p:cNvPr>
          <p:cNvSpPr/>
          <p:nvPr/>
        </p:nvSpPr>
        <p:spPr>
          <a:xfrm>
            <a:off x="4003304" y="3100563"/>
            <a:ext cx="216024" cy="216024"/>
          </a:xfrm>
          <a:prstGeom prst="star6">
            <a:avLst/>
          </a:prstGeom>
          <a:solidFill>
            <a:srgbClr val="C00000"/>
          </a:solidFill>
          <a:ln>
            <a:solidFill>
              <a:srgbClr val="C0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ZA"/>
          </a:p>
        </p:txBody>
      </p:sp>
      <p:sp>
        <p:nvSpPr>
          <p:cNvPr id="15" name="Star: 6 Points 14">
            <a:extLst>
              <a:ext uri="{FF2B5EF4-FFF2-40B4-BE49-F238E27FC236}">
                <a16:creationId xmlns:a16="http://schemas.microsoft.com/office/drawing/2014/main" id="{9CA16014-C409-4B1B-B157-675DA1C09917}"/>
              </a:ext>
            </a:extLst>
          </p:cNvPr>
          <p:cNvSpPr/>
          <p:nvPr/>
        </p:nvSpPr>
        <p:spPr>
          <a:xfrm>
            <a:off x="5927739" y="3129174"/>
            <a:ext cx="216024" cy="216024"/>
          </a:xfrm>
          <a:prstGeom prst="star6">
            <a:avLst/>
          </a:prstGeom>
          <a:solidFill>
            <a:srgbClr val="C00000"/>
          </a:solidFill>
          <a:ln>
            <a:solidFill>
              <a:srgbClr val="C0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ZA"/>
          </a:p>
        </p:txBody>
      </p:sp>
      <p:sp>
        <p:nvSpPr>
          <p:cNvPr id="16" name="Star: 6 Points 15">
            <a:extLst>
              <a:ext uri="{FF2B5EF4-FFF2-40B4-BE49-F238E27FC236}">
                <a16:creationId xmlns:a16="http://schemas.microsoft.com/office/drawing/2014/main" id="{FE1ED731-18E3-4BB7-9BAB-FA959817EC4A}"/>
              </a:ext>
            </a:extLst>
          </p:cNvPr>
          <p:cNvSpPr/>
          <p:nvPr/>
        </p:nvSpPr>
        <p:spPr>
          <a:xfrm>
            <a:off x="7830108" y="3146239"/>
            <a:ext cx="216024" cy="216024"/>
          </a:xfrm>
          <a:prstGeom prst="star6">
            <a:avLst/>
          </a:prstGeom>
          <a:solidFill>
            <a:srgbClr val="C00000"/>
          </a:solidFill>
          <a:ln>
            <a:solidFill>
              <a:srgbClr val="C0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ZA"/>
          </a:p>
        </p:txBody>
      </p:sp>
      <p:sp>
        <p:nvSpPr>
          <p:cNvPr id="17" name="Star: 6 Points 16">
            <a:extLst>
              <a:ext uri="{FF2B5EF4-FFF2-40B4-BE49-F238E27FC236}">
                <a16:creationId xmlns:a16="http://schemas.microsoft.com/office/drawing/2014/main" id="{66165F66-93E3-4CCD-8FC2-9538ACE426FC}"/>
              </a:ext>
            </a:extLst>
          </p:cNvPr>
          <p:cNvSpPr/>
          <p:nvPr/>
        </p:nvSpPr>
        <p:spPr>
          <a:xfrm>
            <a:off x="5972092" y="4993099"/>
            <a:ext cx="216024" cy="216024"/>
          </a:xfrm>
          <a:prstGeom prst="star6">
            <a:avLst/>
          </a:prstGeom>
          <a:solidFill>
            <a:srgbClr val="C00000"/>
          </a:solidFill>
          <a:ln>
            <a:solidFill>
              <a:srgbClr val="C0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ZA"/>
          </a:p>
        </p:txBody>
      </p:sp>
      <p:sp>
        <p:nvSpPr>
          <p:cNvPr id="20" name="Star: 6 Points 19">
            <a:extLst>
              <a:ext uri="{FF2B5EF4-FFF2-40B4-BE49-F238E27FC236}">
                <a16:creationId xmlns:a16="http://schemas.microsoft.com/office/drawing/2014/main" id="{E0E6D616-7C55-4137-BAA7-435DE70F17DF}"/>
              </a:ext>
            </a:extLst>
          </p:cNvPr>
          <p:cNvSpPr/>
          <p:nvPr/>
        </p:nvSpPr>
        <p:spPr>
          <a:xfrm>
            <a:off x="4089467" y="4555805"/>
            <a:ext cx="216024" cy="216024"/>
          </a:xfrm>
          <a:prstGeom prst="star6">
            <a:avLst/>
          </a:prstGeom>
          <a:solidFill>
            <a:srgbClr val="002060"/>
          </a:solidFill>
          <a:ln>
            <a:solidFill>
              <a:srgbClr val="00206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ZA"/>
          </a:p>
        </p:txBody>
      </p:sp>
      <p:sp>
        <p:nvSpPr>
          <p:cNvPr id="21" name="Star: 6 Points 20">
            <a:extLst>
              <a:ext uri="{FF2B5EF4-FFF2-40B4-BE49-F238E27FC236}">
                <a16:creationId xmlns:a16="http://schemas.microsoft.com/office/drawing/2014/main" id="{D5B0484F-BA28-4748-947F-9A8860363BF7}"/>
              </a:ext>
            </a:extLst>
          </p:cNvPr>
          <p:cNvSpPr/>
          <p:nvPr/>
        </p:nvSpPr>
        <p:spPr>
          <a:xfrm>
            <a:off x="5968480" y="1540865"/>
            <a:ext cx="216024" cy="216024"/>
          </a:xfrm>
          <a:prstGeom prst="star6">
            <a:avLst/>
          </a:prstGeom>
          <a:solidFill>
            <a:srgbClr val="002060"/>
          </a:solidFill>
          <a:ln>
            <a:solidFill>
              <a:srgbClr val="00206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ZA"/>
          </a:p>
        </p:txBody>
      </p:sp>
      <p:sp>
        <p:nvSpPr>
          <p:cNvPr id="22" name="Star: 6 Points 21">
            <a:extLst>
              <a:ext uri="{FF2B5EF4-FFF2-40B4-BE49-F238E27FC236}">
                <a16:creationId xmlns:a16="http://schemas.microsoft.com/office/drawing/2014/main" id="{146BDDB2-7426-45C1-97C5-61C5BBA323CF}"/>
              </a:ext>
            </a:extLst>
          </p:cNvPr>
          <p:cNvSpPr/>
          <p:nvPr/>
        </p:nvSpPr>
        <p:spPr>
          <a:xfrm>
            <a:off x="5940152" y="3771608"/>
            <a:ext cx="216024" cy="216024"/>
          </a:xfrm>
          <a:prstGeom prst="star6">
            <a:avLst/>
          </a:prstGeom>
          <a:solidFill>
            <a:srgbClr val="003300"/>
          </a:solidFill>
          <a:ln>
            <a:solidFill>
              <a:srgbClr val="0033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ZA"/>
          </a:p>
        </p:txBody>
      </p:sp>
      <p:sp>
        <p:nvSpPr>
          <p:cNvPr id="23" name="Star: 6 Points 22">
            <a:extLst>
              <a:ext uri="{FF2B5EF4-FFF2-40B4-BE49-F238E27FC236}">
                <a16:creationId xmlns:a16="http://schemas.microsoft.com/office/drawing/2014/main" id="{B877E57A-12AD-4EF1-B789-7315BD80AE41}"/>
              </a:ext>
            </a:extLst>
          </p:cNvPr>
          <p:cNvSpPr/>
          <p:nvPr/>
        </p:nvSpPr>
        <p:spPr>
          <a:xfrm>
            <a:off x="5984395" y="5790085"/>
            <a:ext cx="216024" cy="216024"/>
          </a:xfrm>
          <a:prstGeom prst="star6">
            <a:avLst/>
          </a:prstGeom>
          <a:solidFill>
            <a:srgbClr val="002060"/>
          </a:solidFill>
          <a:ln>
            <a:solidFill>
              <a:srgbClr val="00206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ZA"/>
          </a:p>
        </p:txBody>
      </p:sp>
      <p:sp>
        <p:nvSpPr>
          <p:cNvPr id="24" name="Star: 6 Points 23">
            <a:extLst>
              <a:ext uri="{FF2B5EF4-FFF2-40B4-BE49-F238E27FC236}">
                <a16:creationId xmlns:a16="http://schemas.microsoft.com/office/drawing/2014/main" id="{CBA52D1E-6CA5-45EA-987B-C59A4FFC8827}"/>
              </a:ext>
            </a:extLst>
          </p:cNvPr>
          <p:cNvSpPr/>
          <p:nvPr/>
        </p:nvSpPr>
        <p:spPr>
          <a:xfrm>
            <a:off x="7805718" y="1561053"/>
            <a:ext cx="216024" cy="216024"/>
          </a:xfrm>
          <a:prstGeom prst="star6">
            <a:avLst/>
          </a:prstGeom>
          <a:solidFill>
            <a:srgbClr val="002060"/>
          </a:solidFill>
          <a:ln>
            <a:solidFill>
              <a:srgbClr val="00206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ZA"/>
          </a:p>
        </p:txBody>
      </p:sp>
      <p:sp>
        <p:nvSpPr>
          <p:cNvPr id="25" name="Star: 6 Points 24">
            <a:extLst>
              <a:ext uri="{FF2B5EF4-FFF2-40B4-BE49-F238E27FC236}">
                <a16:creationId xmlns:a16="http://schemas.microsoft.com/office/drawing/2014/main" id="{910CC2EA-A8B9-49C4-B7C6-87EEC5DFD9F5}"/>
              </a:ext>
            </a:extLst>
          </p:cNvPr>
          <p:cNvSpPr/>
          <p:nvPr/>
        </p:nvSpPr>
        <p:spPr>
          <a:xfrm>
            <a:off x="7808150" y="3771608"/>
            <a:ext cx="216024" cy="216024"/>
          </a:xfrm>
          <a:prstGeom prst="star6">
            <a:avLst/>
          </a:prstGeom>
          <a:solidFill>
            <a:srgbClr val="003300"/>
          </a:solidFill>
          <a:ln>
            <a:solidFill>
              <a:srgbClr val="0033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ZA"/>
          </a:p>
        </p:txBody>
      </p:sp>
      <p:sp>
        <p:nvSpPr>
          <p:cNvPr id="26" name="Star: 6 Points 25">
            <a:extLst>
              <a:ext uri="{FF2B5EF4-FFF2-40B4-BE49-F238E27FC236}">
                <a16:creationId xmlns:a16="http://schemas.microsoft.com/office/drawing/2014/main" id="{F1CFB1B1-1C5B-4DA8-9848-F326F8F26533}"/>
              </a:ext>
            </a:extLst>
          </p:cNvPr>
          <p:cNvSpPr/>
          <p:nvPr/>
        </p:nvSpPr>
        <p:spPr>
          <a:xfrm>
            <a:off x="7830108" y="4863540"/>
            <a:ext cx="216024" cy="216024"/>
          </a:xfrm>
          <a:prstGeom prst="star6">
            <a:avLst/>
          </a:prstGeom>
          <a:solidFill>
            <a:srgbClr val="003300"/>
          </a:solidFill>
          <a:ln>
            <a:solidFill>
              <a:srgbClr val="0033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ZA"/>
          </a:p>
        </p:txBody>
      </p:sp>
      <p:sp>
        <p:nvSpPr>
          <p:cNvPr id="27" name="Star: 6 Points 26">
            <a:extLst>
              <a:ext uri="{FF2B5EF4-FFF2-40B4-BE49-F238E27FC236}">
                <a16:creationId xmlns:a16="http://schemas.microsoft.com/office/drawing/2014/main" id="{680282F2-1D70-424E-8ADE-C772EAD74345}"/>
              </a:ext>
            </a:extLst>
          </p:cNvPr>
          <p:cNvSpPr/>
          <p:nvPr/>
        </p:nvSpPr>
        <p:spPr>
          <a:xfrm>
            <a:off x="7830108" y="5759962"/>
            <a:ext cx="216024" cy="216024"/>
          </a:xfrm>
          <a:prstGeom prst="star6">
            <a:avLst/>
          </a:prstGeom>
          <a:solidFill>
            <a:srgbClr val="C00000"/>
          </a:solidFill>
          <a:ln>
            <a:solidFill>
              <a:srgbClr val="C0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ZA"/>
          </a:p>
        </p:txBody>
      </p:sp>
      <p:sp>
        <p:nvSpPr>
          <p:cNvPr id="29" name="Star: 6 Points 28">
            <a:extLst>
              <a:ext uri="{FF2B5EF4-FFF2-40B4-BE49-F238E27FC236}">
                <a16:creationId xmlns:a16="http://schemas.microsoft.com/office/drawing/2014/main" id="{383FC41A-2702-49EF-BD5A-28EC7887F3EA}"/>
              </a:ext>
            </a:extLst>
          </p:cNvPr>
          <p:cNvSpPr/>
          <p:nvPr/>
        </p:nvSpPr>
        <p:spPr>
          <a:xfrm>
            <a:off x="4003304" y="3634967"/>
            <a:ext cx="216024" cy="214118"/>
          </a:xfrm>
          <a:prstGeom prst="star6">
            <a:avLst/>
          </a:prstGeom>
          <a:solidFill>
            <a:srgbClr val="003300"/>
          </a:solidFill>
          <a:ln>
            <a:solidFill>
              <a:srgbClr val="0033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ZA"/>
          </a:p>
        </p:txBody>
      </p:sp>
      <p:graphicFrame>
        <p:nvGraphicFramePr>
          <p:cNvPr id="30" name="Table 30">
            <a:extLst>
              <a:ext uri="{FF2B5EF4-FFF2-40B4-BE49-F238E27FC236}">
                <a16:creationId xmlns:a16="http://schemas.microsoft.com/office/drawing/2014/main" id="{AE025655-2736-42E5-8BF1-ADA906C12BFD}"/>
              </a:ext>
            </a:extLst>
          </p:cNvPr>
          <p:cNvGraphicFramePr>
            <a:graphicFrameLocks noGrp="1"/>
          </p:cNvGraphicFramePr>
          <p:nvPr>
            <p:extLst>
              <p:ext uri="{D42A27DB-BD31-4B8C-83A1-F6EECF244321}">
                <p14:modId xmlns:p14="http://schemas.microsoft.com/office/powerpoint/2010/main" val="954412639"/>
              </p:ext>
            </p:extLst>
          </p:nvPr>
        </p:nvGraphicFramePr>
        <p:xfrm>
          <a:off x="1944417" y="6462138"/>
          <a:ext cx="5255166" cy="423246"/>
        </p:xfrm>
        <a:graphic>
          <a:graphicData uri="http://schemas.openxmlformats.org/drawingml/2006/table">
            <a:tbl>
              <a:tblPr firstRow="1" bandRow="1">
                <a:tableStyleId>{5C22544A-7EE6-4342-B048-85BDC9FD1C3A}</a:tableStyleId>
              </a:tblPr>
              <a:tblGrid>
                <a:gridCol w="691648">
                  <a:extLst>
                    <a:ext uri="{9D8B030D-6E8A-4147-A177-3AD203B41FA5}">
                      <a16:colId xmlns:a16="http://schemas.microsoft.com/office/drawing/2014/main" val="2379626870"/>
                    </a:ext>
                  </a:extLst>
                </a:gridCol>
                <a:gridCol w="855815">
                  <a:extLst>
                    <a:ext uri="{9D8B030D-6E8A-4147-A177-3AD203B41FA5}">
                      <a16:colId xmlns:a16="http://schemas.microsoft.com/office/drawing/2014/main" val="338149892"/>
                    </a:ext>
                  </a:extLst>
                </a:gridCol>
                <a:gridCol w="596647">
                  <a:extLst>
                    <a:ext uri="{9D8B030D-6E8A-4147-A177-3AD203B41FA5}">
                      <a16:colId xmlns:a16="http://schemas.microsoft.com/office/drawing/2014/main" val="1341868303"/>
                    </a:ext>
                  </a:extLst>
                </a:gridCol>
                <a:gridCol w="1359334">
                  <a:extLst>
                    <a:ext uri="{9D8B030D-6E8A-4147-A177-3AD203B41FA5}">
                      <a16:colId xmlns:a16="http://schemas.microsoft.com/office/drawing/2014/main" val="599149317"/>
                    </a:ext>
                  </a:extLst>
                </a:gridCol>
                <a:gridCol w="438952">
                  <a:extLst>
                    <a:ext uri="{9D8B030D-6E8A-4147-A177-3AD203B41FA5}">
                      <a16:colId xmlns:a16="http://schemas.microsoft.com/office/drawing/2014/main" val="677834217"/>
                    </a:ext>
                  </a:extLst>
                </a:gridCol>
                <a:gridCol w="1312770">
                  <a:extLst>
                    <a:ext uri="{9D8B030D-6E8A-4147-A177-3AD203B41FA5}">
                      <a16:colId xmlns:a16="http://schemas.microsoft.com/office/drawing/2014/main" val="2132345759"/>
                    </a:ext>
                  </a:extLst>
                </a:gridCol>
              </a:tblGrid>
              <a:tr h="423246">
                <a:tc>
                  <a:txBody>
                    <a:bodyPr/>
                    <a:lstStyle/>
                    <a:p>
                      <a:pPr algn="ctr"/>
                      <a:endParaRPr lang="en-ZA" dirty="0"/>
                    </a:p>
                  </a:txBody>
                  <a:tcPr>
                    <a:solidFill>
                      <a:schemeClr val="accent6">
                        <a:lumMod val="40000"/>
                        <a:lumOff val="60000"/>
                      </a:schemeClr>
                    </a:solidFill>
                  </a:tcPr>
                </a:tc>
                <a:tc>
                  <a:txBody>
                    <a:bodyPr/>
                    <a:lstStyle/>
                    <a:p>
                      <a:pPr algn="ctr"/>
                      <a:r>
                        <a:rPr lang="en-ZA" dirty="0">
                          <a:solidFill>
                            <a:schemeClr val="tx1"/>
                          </a:solidFill>
                        </a:rPr>
                        <a:t>ORAL</a:t>
                      </a:r>
                    </a:p>
                  </a:txBody>
                  <a:tcPr>
                    <a:solidFill>
                      <a:schemeClr val="accent6">
                        <a:lumMod val="40000"/>
                        <a:lumOff val="60000"/>
                      </a:schemeClr>
                    </a:solidFill>
                  </a:tcPr>
                </a:tc>
                <a:tc>
                  <a:txBody>
                    <a:bodyPr/>
                    <a:lstStyle/>
                    <a:p>
                      <a:pPr algn="ctr"/>
                      <a:endParaRPr lang="en-ZA" dirty="0"/>
                    </a:p>
                  </a:txBody>
                  <a:tcPr>
                    <a:solidFill>
                      <a:schemeClr val="accent6">
                        <a:lumMod val="40000"/>
                        <a:lumOff val="60000"/>
                      </a:schemeClr>
                    </a:solidFill>
                  </a:tcPr>
                </a:tc>
                <a:tc>
                  <a:txBody>
                    <a:bodyPr/>
                    <a:lstStyle/>
                    <a:p>
                      <a:pPr algn="ctr"/>
                      <a:r>
                        <a:rPr lang="en-ZA" dirty="0">
                          <a:solidFill>
                            <a:schemeClr val="tx1"/>
                          </a:solidFill>
                        </a:rPr>
                        <a:t>PRACTICAL</a:t>
                      </a:r>
                    </a:p>
                  </a:txBody>
                  <a:tcPr>
                    <a:solidFill>
                      <a:schemeClr val="accent6">
                        <a:lumMod val="40000"/>
                        <a:lumOff val="60000"/>
                      </a:schemeClr>
                    </a:solidFill>
                  </a:tcPr>
                </a:tc>
                <a:tc>
                  <a:txBody>
                    <a:bodyPr/>
                    <a:lstStyle/>
                    <a:p>
                      <a:pPr algn="ctr"/>
                      <a:endParaRPr lang="en-ZA" dirty="0"/>
                    </a:p>
                  </a:txBody>
                  <a:tcPr>
                    <a:solidFill>
                      <a:schemeClr val="accent6">
                        <a:lumMod val="40000"/>
                        <a:lumOff val="60000"/>
                      </a:schemeClr>
                    </a:solidFill>
                  </a:tcPr>
                </a:tc>
                <a:tc>
                  <a:txBody>
                    <a:bodyPr/>
                    <a:lstStyle/>
                    <a:p>
                      <a:pPr algn="ctr"/>
                      <a:r>
                        <a:rPr lang="en-ZA" dirty="0">
                          <a:solidFill>
                            <a:schemeClr val="tx1"/>
                          </a:solidFill>
                        </a:rPr>
                        <a:t>WRITTEN</a:t>
                      </a:r>
                    </a:p>
                  </a:txBody>
                  <a:tcPr>
                    <a:solidFill>
                      <a:schemeClr val="accent6">
                        <a:lumMod val="40000"/>
                        <a:lumOff val="60000"/>
                      </a:schemeClr>
                    </a:solidFill>
                  </a:tcPr>
                </a:tc>
                <a:extLst>
                  <a:ext uri="{0D108BD9-81ED-4DB2-BD59-A6C34878D82A}">
                    <a16:rowId xmlns:a16="http://schemas.microsoft.com/office/drawing/2014/main" val="1825769088"/>
                  </a:ext>
                </a:extLst>
              </a:tr>
            </a:tbl>
          </a:graphicData>
        </a:graphic>
      </p:graphicFrame>
      <p:sp>
        <p:nvSpPr>
          <p:cNvPr id="31" name="Star: 6 Points 30">
            <a:extLst>
              <a:ext uri="{FF2B5EF4-FFF2-40B4-BE49-F238E27FC236}">
                <a16:creationId xmlns:a16="http://schemas.microsoft.com/office/drawing/2014/main" id="{6731B974-AACA-4FA1-958E-E595EA81960D}"/>
              </a:ext>
            </a:extLst>
          </p:cNvPr>
          <p:cNvSpPr/>
          <p:nvPr/>
        </p:nvSpPr>
        <p:spPr>
          <a:xfrm>
            <a:off x="3733256" y="6525344"/>
            <a:ext cx="216024" cy="214118"/>
          </a:xfrm>
          <a:prstGeom prst="star6">
            <a:avLst/>
          </a:prstGeom>
          <a:solidFill>
            <a:srgbClr val="003300"/>
          </a:solidFill>
          <a:ln>
            <a:solidFill>
              <a:srgbClr val="0033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ZA"/>
          </a:p>
        </p:txBody>
      </p:sp>
      <p:sp>
        <p:nvSpPr>
          <p:cNvPr id="28" name="Star: 6 Points 27">
            <a:extLst>
              <a:ext uri="{FF2B5EF4-FFF2-40B4-BE49-F238E27FC236}">
                <a16:creationId xmlns:a16="http://schemas.microsoft.com/office/drawing/2014/main" id="{38DA065D-B12D-4CAF-9C19-003CF45C6BE4}"/>
              </a:ext>
            </a:extLst>
          </p:cNvPr>
          <p:cNvSpPr/>
          <p:nvPr/>
        </p:nvSpPr>
        <p:spPr>
          <a:xfrm>
            <a:off x="2124638" y="6525344"/>
            <a:ext cx="203357" cy="188667"/>
          </a:xfrm>
          <a:prstGeom prst="star6">
            <a:avLst/>
          </a:prstGeom>
          <a:solidFill>
            <a:srgbClr val="002060"/>
          </a:solidFill>
          <a:ln>
            <a:solidFill>
              <a:srgbClr val="00206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ZA"/>
          </a:p>
        </p:txBody>
      </p:sp>
      <p:sp>
        <p:nvSpPr>
          <p:cNvPr id="19" name="Star: 6 Points 18">
            <a:extLst>
              <a:ext uri="{FF2B5EF4-FFF2-40B4-BE49-F238E27FC236}">
                <a16:creationId xmlns:a16="http://schemas.microsoft.com/office/drawing/2014/main" id="{7E2C3E92-2370-4A6E-B8CA-573397E1041F}"/>
              </a:ext>
            </a:extLst>
          </p:cNvPr>
          <p:cNvSpPr/>
          <p:nvPr/>
        </p:nvSpPr>
        <p:spPr>
          <a:xfrm>
            <a:off x="5557898" y="6547025"/>
            <a:ext cx="216024" cy="216024"/>
          </a:xfrm>
          <a:prstGeom prst="star6">
            <a:avLst/>
          </a:prstGeom>
          <a:solidFill>
            <a:srgbClr val="C00000"/>
          </a:solidFill>
          <a:ln>
            <a:solidFill>
              <a:srgbClr val="C0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0278558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4210"/>
            <a:ext cx="8678498" cy="760534"/>
          </a:xfrm>
        </p:spPr>
        <p:txBody>
          <a:bodyPr>
            <a:normAutofit/>
          </a:bodyPr>
          <a:lstStyle/>
          <a:p>
            <a:pPr algn="l"/>
            <a:r>
              <a:rPr lang="en-ZA" sz="4000" b="1" dirty="0">
                <a:solidFill>
                  <a:schemeClr val="accent2">
                    <a:lumMod val="75000"/>
                  </a:schemeClr>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t> CONCLUSION </a:t>
            </a:r>
          </a:p>
        </p:txBody>
      </p:sp>
      <p:sp>
        <p:nvSpPr>
          <p:cNvPr id="3" name="Content Placeholder 2"/>
          <p:cNvSpPr>
            <a:spLocks noGrp="1"/>
          </p:cNvSpPr>
          <p:nvPr>
            <p:ph idx="1"/>
          </p:nvPr>
        </p:nvSpPr>
        <p:spPr>
          <a:xfrm>
            <a:off x="141359" y="1212921"/>
            <a:ext cx="9036496" cy="5472608"/>
          </a:xfrm>
        </p:spPr>
        <p:txBody>
          <a:bodyPr>
            <a:noAutofit/>
          </a:bodyPr>
          <a:lstStyle/>
          <a:p>
            <a:pPr algn="just">
              <a:spcBef>
                <a:spcPts val="0"/>
              </a:spcBef>
            </a:pPr>
            <a:r>
              <a:rPr lang="en-ZA" sz="2200" dirty="0">
                <a:latin typeface="Arial Narrow" panose="020B0606020202030204" pitchFamily="34" charset="0"/>
                <a:cs typeface="Arial" panose="020B0604020202020204" pitchFamily="34" charset="0"/>
              </a:rPr>
              <a:t>Cognisance was taken of the </a:t>
            </a:r>
            <a:r>
              <a:rPr lang="en-ZA" sz="2200" b="1" dirty="0">
                <a:solidFill>
                  <a:srgbClr val="003300"/>
                </a:solidFill>
                <a:latin typeface="Arial Narrow" panose="020B0606020202030204" pitchFamily="34" charset="0"/>
                <a:cs typeface="Arial" panose="020B0604020202020204" pitchFamily="34" charset="0"/>
              </a:rPr>
              <a:t>holistic development </a:t>
            </a:r>
            <a:r>
              <a:rPr lang="en-ZA" sz="2200" dirty="0">
                <a:latin typeface="Arial Narrow" panose="020B0606020202030204" pitchFamily="34" charset="0"/>
                <a:cs typeface="Arial" panose="020B0604020202020204" pitchFamily="34" charset="0"/>
              </a:rPr>
              <a:t>of the child.</a:t>
            </a:r>
          </a:p>
          <a:p>
            <a:pPr marL="0" indent="0" algn="just">
              <a:spcBef>
                <a:spcPts val="0"/>
              </a:spcBef>
              <a:buNone/>
            </a:pPr>
            <a:endParaRPr lang="en-ZA" sz="1000" dirty="0">
              <a:latin typeface="Arial Narrow" panose="020B0606020202030204" pitchFamily="34" charset="0"/>
              <a:cs typeface="Arial" panose="020B0604020202020204" pitchFamily="34" charset="0"/>
            </a:endParaRPr>
          </a:p>
          <a:p>
            <a:pPr algn="just">
              <a:spcBef>
                <a:spcPts val="0"/>
              </a:spcBef>
            </a:pPr>
            <a:r>
              <a:rPr lang="en-ZA" sz="2200" dirty="0">
                <a:latin typeface="Arial Narrow" panose="020B0606020202030204" pitchFamily="34" charset="0"/>
                <a:cs typeface="Arial" panose="020B0604020202020204" pitchFamily="34" charset="0"/>
              </a:rPr>
              <a:t>The limited teaching time necessitates the </a:t>
            </a:r>
            <a:r>
              <a:rPr lang="en-ZA" sz="2200" b="1" dirty="0">
                <a:solidFill>
                  <a:srgbClr val="003300"/>
                </a:solidFill>
                <a:latin typeface="Arial Narrow" panose="020B0606020202030204" pitchFamily="34" charset="0"/>
                <a:cs typeface="Arial" panose="020B0604020202020204" pitchFamily="34" charset="0"/>
              </a:rPr>
              <a:t>integration of concepts across the content areas.</a:t>
            </a:r>
          </a:p>
          <a:p>
            <a:pPr marL="0" indent="0" algn="just">
              <a:spcBef>
                <a:spcPts val="0"/>
              </a:spcBef>
              <a:buNone/>
            </a:pPr>
            <a:endParaRPr lang="en-ZA" sz="1000" b="1" dirty="0">
              <a:solidFill>
                <a:srgbClr val="336600"/>
              </a:solidFill>
              <a:latin typeface="Arial Narrow" panose="020B0606020202030204" pitchFamily="34" charset="0"/>
              <a:cs typeface="Arial" panose="020B0604020202020204" pitchFamily="34" charset="0"/>
            </a:endParaRPr>
          </a:p>
          <a:p>
            <a:pPr algn="just">
              <a:spcBef>
                <a:spcPts val="0"/>
              </a:spcBef>
            </a:pPr>
            <a:r>
              <a:rPr lang="en-ZA" sz="2200" dirty="0">
                <a:latin typeface="Arial Narrow" panose="020B0606020202030204" pitchFamily="34" charset="0"/>
                <a:cs typeface="Arial" panose="020B0604020202020204" pitchFamily="34" charset="0"/>
              </a:rPr>
              <a:t>If taught well this will support a deeper insight of the concepts taught.</a:t>
            </a:r>
          </a:p>
          <a:p>
            <a:pPr marL="0" indent="0" algn="just">
              <a:spcBef>
                <a:spcPts val="0"/>
              </a:spcBef>
              <a:buNone/>
            </a:pPr>
            <a:endParaRPr lang="en-ZA" sz="1000" dirty="0">
              <a:latin typeface="Arial Narrow" panose="020B0606020202030204" pitchFamily="34" charset="0"/>
              <a:cs typeface="Arial" panose="020B0604020202020204" pitchFamily="34" charset="0"/>
            </a:endParaRPr>
          </a:p>
          <a:p>
            <a:pPr algn="just">
              <a:spcBef>
                <a:spcPts val="0"/>
              </a:spcBef>
            </a:pPr>
            <a:r>
              <a:rPr lang="en-ZA" sz="2200" dirty="0">
                <a:latin typeface="Arial Narrow" panose="020B0606020202030204" pitchFamily="34" charset="0"/>
                <a:cs typeface="Arial" panose="020B0604020202020204" pitchFamily="34" charset="0"/>
              </a:rPr>
              <a:t>Good </a:t>
            </a:r>
            <a:r>
              <a:rPr lang="en-ZA" sz="2200" b="1" dirty="0">
                <a:solidFill>
                  <a:srgbClr val="003300"/>
                </a:solidFill>
                <a:latin typeface="Arial Narrow" panose="020B0606020202030204" pitchFamily="34" charset="0"/>
                <a:cs typeface="Arial" panose="020B0604020202020204" pitchFamily="34" charset="0"/>
              </a:rPr>
              <a:t>number sense </a:t>
            </a:r>
            <a:r>
              <a:rPr lang="en-ZA" sz="2200" dirty="0">
                <a:latin typeface="Arial Narrow" panose="020B0606020202030204" pitchFamily="34" charset="0"/>
                <a:cs typeface="Arial" panose="020B0604020202020204" pitchFamily="34" charset="0"/>
              </a:rPr>
              <a:t>is a key building block for further Mathematics development in the primary school.</a:t>
            </a:r>
          </a:p>
          <a:p>
            <a:pPr marL="0" indent="0" algn="just">
              <a:spcBef>
                <a:spcPts val="0"/>
              </a:spcBef>
              <a:buNone/>
            </a:pPr>
            <a:endParaRPr lang="en-ZA" sz="1000" dirty="0">
              <a:latin typeface="Arial Narrow" panose="020B0606020202030204" pitchFamily="34" charset="0"/>
              <a:cs typeface="Arial" panose="020B0604020202020204" pitchFamily="34" charset="0"/>
            </a:endParaRPr>
          </a:p>
          <a:p>
            <a:pPr algn="just">
              <a:spcBef>
                <a:spcPts val="0"/>
              </a:spcBef>
            </a:pPr>
            <a:r>
              <a:rPr lang="en-ZA" sz="2200" dirty="0">
                <a:latin typeface="Arial Narrow" panose="020B0606020202030204" pitchFamily="34" charset="0"/>
                <a:cs typeface="Arial" panose="020B0604020202020204" pitchFamily="34" charset="0"/>
              </a:rPr>
              <a:t>Number sense is an intuitive process that is internalised by the learner once the learner </a:t>
            </a:r>
            <a:r>
              <a:rPr lang="en-ZA" sz="2200" b="1" dirty="0">
                <a:solidFill>
                  <a:srgbClr val="003300"/>
                </a:solidFill>
                <a:latin typeface="Arial Narrow" panose="020B0606020202030204" pitchFamily="34" charset="0"/>
                <a:cs typeface="Arial" panose="020B0604020202020204" pitchFamily="34" charset="0"/>
              </a:rPr>
              <a:t>understands</a:t>
            </a:r>
            <a:r>
              <a:rPr lang="en-ZA" sz="2200" dirty="0">
                <a:latin typeface="Arial Narrow" panose="020B0606020202030204" pitchFamily="34" charset="0"/>
                <a:cs typeface="Arial" panose="020B0604020202020204" pitchFamily="34" charset="0"/>
              </a:rPr>
              <a:t> the concept taught.  </a:t>
            </a:r>
          </a:p>
          <a:p>
            <a:pPr marL="0" indent="0" algn="just">
              <a:spcBef>
                <a:spcPts val="0"/>
              </a:spcBef>
              <a:buNone/>
            </a:pPr>
            <a:endParaRPr lang="en-ZA" sz="1000" dirty="0">
              <a:latin typeface="Arial Narrow" panose="020B0606020202030204" pitchFamily="34" charset="0"/>
              <a:cs typeface="Arial" panose="020B0604020202020204" pitchFamily="34" charset="0"/>
            </a:endParaRPr>
          </a:p>
          <a:p>
            <a:pPr algn="just">
              <a:spcBef>
                <a:spcPts val="0"/>
              </a:spcBef>
            </a:pPr>
            <a:r>
              <a:rPr lang="en-US" altLang="ja-JP" sz="2200" dirty="0">
                <a:latin typeface="Arial Narrow" panose="020B0606020202030204" pitchFamily="34" charset="0"/>
                <a:cs typeface="Arial" panose="020B0604020202020204" pitchFamily="34" charset="0"/>
              </a:rPr>
              <a:t>Learners must be encouraged to </a:t>
            </a:r>
            <a:r>
              <a:rPr lang="en-US" altLang="ja-JP" sz="2200" dirty="0">
                <a:solidFill>
                  <a:srgbClr val="003300"/>
                </a:solidFill>
                <a:latin typeface="Arial Narrow" panose="020B0606020202030204" pitchFamily="34" charset="0"/>
                <a:cs typeface="Arial" panose="020B0604020202020204" pitchFamily="34" charset="0"/>
              </a:rPr>
              <a:t>“</a:t>
            </a:r>
            <a:r>
              <a:rPr lang="en-US" altLang="ja-JP" sz="2200" b="1" dirty="0">
                <a:solidFill>
                  <a:srgbClr val="003300"/>
                </a:solidFill>
                <a:latin typeface="Arial Narrow" panose="020B0606020202030204" pitchFamily="34" charset="0"/>
                <a:cs typeface="Arial" panose="020B0604020202020204" pitchFamily="34" charset="0"/>
              </a:rPr>
              <a:t>do/ demonstrate, talk about, and record</a:t>
            </a:r>
            <a:r>
              <a:rPr lang="en-US" altLang="ja-JP" sz="2200" dirty="0">
                <a:solidFill>
                  <a:srgbClr val="003300"/>
                </a:solidFill>
                <a:latin typeface="Arial Narrow" panose="020B0606020202030204" pitchFamily="34" charset="0"/>
                <a:cs typeface="Arial" panose="020B0604020202020204" pitchFamily="34" charset="0"/>
              </a:rPr>
              <a:t>”, </a:t>
            </a:r>
            <a:r>
              <a:rPr lang="en-US" altLang="ja-JP" sz="2200" dirty="0">
                <a:latin typeface="Arial Narrow" panose="020B0606020202030204" pitchFamily="34" charset="0"/>
                <a:cs typeface="Arial" panose="020B0604020202020204" pitchFamily="34" charset="0"/>
              </a:rPr>
              <a:t>their </a:t>
            </a:r>
            <a:r>
              <a:rPr lang="en-US" altLang="ja-JP" sz="2200" b="1" i="1" dirty="0">
                <a:latin typeface="Arial Narrow" panose="020B0606020202030204" pitchFamily="34" charset="0"/>
                <a:cs typeface="Arial" panose="020B0604020202020204" pitchFamily="34" charset="0"/>
              </a:rPr>
              <a:t>mathematical thinking</a:t>
            </a:r>
            <a:r>
              <a:rPr lang="en-US" altLang="ja-JP" sz="2200" dirty="0">
                <a:latin typeface="Arial Narrow" panose="020B0606020202030204" pitchFamily="34" charset="0"/>
                <a:cs typeface="Arial" panose="020B0604020202020204" pitchFamily="34" charset="0"/>
              </a:rPr>
              <a:t>.</a:t>
            </a:r>
            <a:endParaRPr lang="en-ZA" sz="2200" dirty="0">
              <a:latin typeface="Arial Narrow" panose="020B060602020203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C61382EF-B707-42D4-AEAA-1FB4520BF784}"/>
              </a:ext>
            </a:extLst>
          </p:cNvPr>
          <p:cNvPicPr>
            <a:picLocks noChangeAspect="1"/>
          </p:cNvPicPr>
          <p:nvPr/>
        </p:nvPicPr>
        <p:blipFill>
          <a:blip r:embed="rId3"/>
          <a:stretch>
            <a:fillRect/>
          </a:stretch>
        </p:blipFill>
        <p:spPr>
          <a:xfrm>
            <a:off x="6770394" y="0"/>
            <a:ext cx="2373606" cy="121292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7">
            <a:extLst>
              <a:ext uri="{FF2B5EF4-FFF2-40B4-BE49-F238E27FC236}">
                <a16:creationId xmlns:a16="http://schemas.microsoft.com/office/drawing/2014/main" id="{B1CF319A-8FA9-4502-9613-95E30956135E}"/>
              </a:ext>
            </a:extLst>
          </p:cNvPr>
          <p:cNvPicPr>
            <a:picLocks noChangeAspect="1"/>
          </p:cNvPicPr>
          <p:nvPr/>
        </p:nvPicPr>
        <p:blipFill>
          <a:blip r:embed="rId4"/>
          <a:stretch>
            <a:fillRect/>
          </a:stretch>
        </p:blipFill>
        <p:spPr>
          <a:xfrm>
            <a:off x="5076056" y="5498233"/>
            <a:ext cx="2088232" cy="86409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9" name="Picture 8">
            <a:extLst>
              <a:ext uri="{FF2B5EF4-FFF2-40B4-BE49-F238E27FC236}">
                <a16:creationId xmlns:a16="http://schemas.microsoft.com/office/drawing/2014/main" id="{5C355A19-F196-41EE-9FA8-8C27D099C079}"/>
              </a:ext>
            </a:extLst>
          </p:cNvPr>
          <p:cNvPicPr>
            <a:picLocks noChangeAspect="1"/>
          </p:cNvPicPr>
          <p:nvPr/>
        </p:nvPicPr>
        <p:blipFill>
          <a:blip r:embed="rId5"/>
          <a:stretch>
            <a:fillRect/>
          </a:stretch>
        </p:blipFill>
        <p:spPr>
          <a:xfrm>
            <a:off x="7562482" y="5205482"/>
            <a:ext cx="1581518" cy="1672353"/>
          </a:xfrm>
          <a:prstGeom prst="rect">
            <a:avLst/>
          </a:prstGeom>
          <a:ln w="12700">
            <a:solidFill>
              <a:schemeClr val="tx1"/>
            </a:solidFill>
          </a:ln>
        </p:spPr>
      </p:pic>
    </p:spTree>
    <p:extLst>
      <p:ext uri="{BB962C8B-B14F-4D97-AF65-F5344CB8AC3E}">
        <p14:creationId xmlns:p14="http://schemas.microsoft.com/office/powerpoint/2010/main" val="55555049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B0DB5BE-8F0E-40D1-B786-36ACF42A4796}"/>
              </a:ext>
            </a:extLst>
          </p:cNvPr>
          <p:cNvSpPr txBox="1">
            <a:spLocks/>
          </p:cNvSpPr>
          <p:nvPr/>
        </p:nvSpPr>
        <p:spPr>
          <a:xfrm>
            <a:off x="395536" y="404664"/>
            <a:ext cx="5781328"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4000" b="1" dirty="0">
                <a:solidFill>
                  <a:schemeClr val="accent2">
                    <a:lumMod val="75000"/>
                  </a:schemeClr>
                </a:solidFill>
                <a:latin typeface="Arial Black" panose="020B0A04020102020204" pitchFamily="34" charset="0"/>
                <a:cs typeface="Arial" panose="020B0604020202020204" pitchFamily="34" charset="0"/>
              </a:rPr>
              <a:t>CONTACT DETAILS</a:t>
            </a:r>
            <a:endParaRPr lang="en-GB" sz="4000" b="1" dirty="0">
              <a:solidFill>
                <a:schemeClr val="accent2">
                  <a:lumMod val="75000"/>
                </a:schemeClr>
              </a:solidFill>
              <a:latin typeface="Arial Black" panose="020B0A04020102020204" pitchFamily="34" charset="0"/>
              <a:cs typeface="Arial" panose="020B0604020202020204" pitchFamily="34" charset="0"/>
            </a:endParaRPr>
          </a:p>
        </p:txBody>
      </p:sp>
      <p:graphicFrame>
        <p:nvGraphicFramePr>
          <p:cNvPr id="7" name="Table 7">
            <a:extLst>
              <a:ext uri="{FF2B5EF4-FFF2-40B4-BE49-F238E27FC236}">
                <a16:creationId xmlns:a16="http://schemas.microsoft.com/office/drawing/2014/main" id="{4F472DF5-1027-4C3E-8D31-AC7EFC9C82C2}"/>
              </a:ext>
            </a:extLst>
          </p:cNvPr>
          <p:cNvGraphicFramePr>
            <a:graphicFrameLocks noGrp="1"/>
          </p:cNvGraphicFramePr>
          <p:nvPr>
            <p:extLst/>
          </p:nvPr>
        </p:nvGraphicFramePr>
        <p:xfrm>
          <a:off x="1" y="1916832"/>
          <a:ext cx="8676456" cy="2750586"/>
        </p:xfrm>
        <a:graphic>
          <a:graphicData uri="http://schemas.openxmlformats.org/drawingml/2006/table">
            <a:tbl>
              <a:tblPr firstRow="1" bandRow="1">
                <a:tableStyleId>{5C22544A-7EE6-4342-B048-85BDC9FD1C3A}</a:tableStyleId>
              </a:tblPr>
              <a:tblGrid>
                <a:gridCol w="2352936">
                  <a:extLst>
                    <a:ext uri="{9D8B030D-6E8A-4147-A177-3AD203B41FA5}">
                      <a16:colId xmlns:a16="http://schemas.microsoft.com/office/drawing/2014/main" val="1968035650"/>
                    </a:ext>
                  </a:extLst>
                </a:gridCol>
                <a:gridCol w="6323520">
                  <a:extLst>
                    <a:ext uri="{9D8B030D-6E8A-4147-A177-3AD203B41FA5}">
                      <a16:colId xmlns:a16="http://schemas.microsoft.com/office/drawing/2014/main" val="1995589957"/>
                    </a:ext>
                  </a:extLst>
                </a:gridCol>
              </a:tblGrid>
              <a:tr h="556822">
                <a:tc>
                  <a:txBody>
                    <a:bodyPr/>
                    <a:lstStyle/>
                    <a:p>
                      <a:pPr algn="r"/>
                      <a:r>
                        <a:rPr lang="en-ZA" sz="2800" b="1" dirty="0">
                          <a:solidFill>
                            <a:schemeClr val="tx1"/>
                          </a:solidFill>
                          <a:latin typeface="Arial" panose="020B0604020202020204" pitchFamily="34" charset="0"/>
                          <a:cs typeface="Arial" panose="020B0604020202020204" pitchFamily="34" charset="0"/>
                        </a:rPr>
                        <a:t>NAME: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r>
                        <a:rPr lang="en-ZA" sz="2400" b="0" dirty="0">
                          <a:solidFill>
                            <a:schemeClr val="tx1"/>
                          </a:solidFill>
                          <a:latin typeface="Arial" panose="020B0604020202020204" pitchFamily="34" charset="0"/>
                          <a:cs typeface="Arial" panose="020B0604020202020204" pitchFamily="34" charset="0"/>
                        </a:rPr>
                        <a:t>Elspeth Khembo</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82414273"/>
                  </a:ext>
                </a:extLst>
              </a:tr>
              <a:tr h="523298">
                <a:tc>
                  <a:txBody>
                    <a:bodyPr/>
                    <a:lstStyle/>
                    <a:p>
                      <a:pPr algn="r"/>
                      <a:r>
                        <a:rPr lang="en-ZA" sz="2800" b="1" dirty="0">
                          <a:latin typeface="Arial" panose="020B0604020202020204" pitchFamily="34" charset="0"/>
                          <a:cs typeface="Arial" panose="020B0604020202020204" pitchFamily="34" charset="0"/>
                        </a:rPr>
                        <a:t>DIRECTOR: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r>
                        <a:rPr lang="en-ZA" sz="2400" dirty="0">
                          <a:latin typeface="Arial" panose="020B0604020202020204" pitchFamily="34" charset="0"/>
                          <a:cs typeface="Arial" panose="020B0604020202020204" pitchFamily="34" charset="0"/>
                        </a:rPr>
                        <a:t>MST, Curriculum Innovation and E-Learning</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47108471"/>
                  </a:ext>
                </a:extLst>
              </a:tr>
              <a:tr h="556822">
                <a:tc>
                  <a:txBody>
                    <a:bodyPr/>
                    <a:lstStyle/>
                    <a:p>
                      <a:pPr algn="r"/>
                      <a:endParaRPr lang="en-ZA" sz="2800" b="1"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ZA" sz="2400" dirty="0">
                          <a:latin typeface="Arial" panose="020B0604020202020204" pitchFamily="34" charset="0"/>
                          <a:cs typeface="Arial" panose="020B0604020202020204" pitchFamily="34" charset="0"/>
                        </a:rPr>
                        <a:t>Department of Basic Education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44698884"/>
                  </a:ext>
                </a:extLst>
              </a:tr>
              <a:tr h="556822">
                <a:tc>
                  <a:txBody>
                    <a:bodyPr/>
                    <a:lstStyle/>
                    <a:p>
                      <a:pPr algn="r"/>
                      <a:r>
                        <a:rPr lang="en-US" sz="2800" b="1" dirty="0">
                          <a:latin typeface="Arial" panose="020B0604020202020204" pitchFamily="34" charset="0"/>
                          <a:cs typeface="Arial" panose="020B0604020202020204" pitchFamily="34" charset="0"/>
                          <a:sym typeface="Wingdings" panose="05000000000000000000" pitchFamily="2" charset="2"/>
                        </a:rPr>
                        <a:t>:</a:t>
                      </a:r>
                      <a:endParaRPr lang="en-ZA" sz="2800" b="1"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sz="2400" dirty="0">
                          <a:latin typeface="Arial" panose="020B0604020202020204" pitchFamily="34" charset="0"/>
                          <a:cs typeface="Arial" panose="020B0604020202020204" pitchFamily="34" charset="0"/>
                        </a:rPr>
                        <a:t>012 357 4267</a:t>
                      </a:r>
                      <a:endParaRPr lang="en-ZA" sz="2400" dirty="0">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37947305"/>
                  </a:ext>
                </a:extLst>
              </a:tr>
              <a:tr h="556822">
                <a:tc>
                  <a:txBody>
                    <a:bodyPr/>
                    <a:lstStyle/>
                    <a:p>
                      <a:pPr algn="r"/>
                      <a:r>
                        <a:rPr lang="en-US" sz="2800" b="1" dirty="0">
                          <a:latin typeface="Arial" panose="020B0604020202020204" pitchFamily="34" charset="0"/>
                          <a:cs typeface="Arial" panose="020B0604020202020204" pitchFamily="34" charset="0"/>
                          <a:sym typeface="Wingdings" panose="05000000000000000000" pitchFamily="2" charset="2"/>
                        </a:rPr>
                        <a:t>:</a:t>
                      </a:r>
                      <a:endParaRPr lang="en-ZA" sz="2800" b="1"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sz="2400" dirty="0">
                          <a:latin typeface="Arial" panose="020B0604020202020204" pitchFamily="34" charset="0"/>
                          <a:cs typeface="Arial" panose="020B0604020202020204" pitchFamily="34" charset="0"/>
                          <a:hlinkClick r:id="rId2"/>
                        </a:rPr>
                        <a:t>Khembo.E@dbe.gov.za</a:t>
                      </a:r>
                      <a:r>
                        <a:rPr lang="en-US" sz="2400" dirty="0">
                          <a:latin typeface="Arial" panose="020B0604020202020204" pitchFamily="34" charset="0"/>
                          <a:cs typeface="Arial" panose="020B0604020202020204" pitchFamily="34" charset="0"/>
                        </a:rPr>
                        <a:t> </a:t>
                      </a:r>
                      <a:endParaRPr lang="en-ZA" sz="2400" dirty="0">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54425593"/>
                  </a:ext>
                </a:extLst>
              </a:tr>
            </a:tbl>
          </a:graphicData>
        </a:graphic>
      </p:graphicFrame>
    </p:spTree>
    <p:extLst>
      <p:ext uri="{BB962C8B-B14F-4D97-AF65-F5344CB8AC3E}">
        <p14:creationId xmlns:p14="http://schemas.microsoft.com/office/powerpoint/2010/main" val="36228322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2467253"/>
      </p:ext>
    </p:extLst>
  </p:cSld>
  <p:clrMapOvr>
    <a:masterClrMapping/>
  </p:clrMapOvr>
  <p:timing>
    <p:tnLst>
      <p:par>
        <p:cTn id="1" dur="indefinite" restart="never" nodeType="tmRoot"/>
      </p:par>
    </p:tnLst>
  </p:timing>
</p:sld>
</file>

<file path=ppt/theme/theme1.xml><?xml version="1.0" encoding="utf-8"?>
<a:theme xmlns:a="http://schemas.openxmlformats.org/drawingml/2006/main" name="New DBE Presentation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 DBE Presentation template</Template>
  <TotalTime>16936</TotalTime>
  <Words>2067</Words>
  <Application>Microsoft Office PowerPoint</Application>
  <PresentationFormat>On-screen Show (4:3)</PresentationFormat>
  <Paragraphs>386</Paragraphs>
  <Slides>23</Slides>
  <Notes>8</Notes>
  <HiddenSlides>0</HiddenSlides>
  <MMClips>0</MMClips>
  <ScaleCrop>false</ScaleCrop>
  <HeadingPairs>
    <vt:vector size="8" baseType="variant">
      <vt:variant>
        <vt:lpstr>Fonts Used</vt:lpstr>
      </vt:variant>
      <vt:variant>
        <vt:i4>16</vt:i4>
      </vt:variant>
      <vt:variant>
        <vt:lpstr>Theme</vt:lpstr>
      </vt:variant>
      <vt:variant>
        <vt:i4>1</vt:i4>
      </vt:variant>
      <vt:variant>
        <vt:lpstr>Embedded OLE Servers</vt:lpstr>
      </vt:variant>
      <vt:variant>
        <vt:i4>1</vt:i4>
      </vt:variant>
      <vt:variant>
        <vt:lpstr>Slide Titles</vt:lpstr>
      </vt:variant>
      <vt:variant>
        <vt:i4>23</vt:i4>
      </vt:variant>
    </vt:vector>
  </HeadingPairs>
  <TitlesOfParts>
    <vt:vector size="41" baseType="lpstr">
      <vt:lpstr>Microsoft YaHei</vt:lpstr>
      <vt:lpstr>ＭＳ Ｐゴシック</vt:lpstr>
      <vt:lpstr>AbcPrint</vt:lpstr>
      <vt:lpstr>Aharoni</vt:lpstr>
      <vt:lpstr>Arial</vt:lpstr>
      <vt:lpstr>Arial Black</vt:lpstr>
      <vt:lpstr>Arial Narrow</vt:lpstr>
      <vt:lpstr>Bebas Neue Regular</vt:lpstr>
      <vt:lpstr>Calibri</vt:lpstr>
      <vt:lpstr>Candara</vt:lpstr>
      <vt:lpstr>MS Mincho</vt:lpstr>
      <vt:lpstr>Symbol</vt:lpstr>
      <vt:lpstr>Tahoma</vt:lpstr>
      <vt:lpstr>Times New Roman</vt:lpstr>
      <vt:lpstr>Wingdings</vt:lpstr>
      <vt:lpstr>Wingdings 2</vt:lpstr>
      <vt:lpstr>New DBE Presentation template</vt:lpstr>
      <vt:lpstr>Acrobat Document</vt:lpstr>
      <vt:lpstr>          2021  REVISED RECOVERY CURRICULUM  AND ASSESSMENT PLANS  MATHEMATICS GRADE: R - 3         </vt:lpstr>
      <vt:lpstr>PRESENTATION OUTLINE</vt:lpstr>
      <vt:lpstr>1. PURPOSE</vt:lpstr>
      <vt:lpstr>1. PURPOSE…</vt:lpstr>
      <vt:lpstr>PowerPoint Presentation</vt:lpstr>
      <vt:lpstr>PowerPoint Presentation</vt:lpstr>
      <vt:lpstr>2.  PRINCIPLES</vt:lpstr>
      <vt:lpstr>PRINCIPLES</vt:lpstr>
      <vt:lpstr>PowerPoint Presentation</vt:lpstr>
      <vt:lpstr>THE PHASE OVERVIEW</vt:lpstr>
      <vt:lpstr>PowerPoint Presentation</vt:lpstr>
      <vt:lpstr>CAPS Pg. 17 (answer to question on the chat)</vt:lpstr>
      <vt:lpstr>DIAGNOSTIC ASSESSMENT: GRADE R -3</vt:lpstr>
      <vt:lpstr>DIAGNOSTIC ASSESSMENT GR. R &amp; 1</vt:lpstr>
      <vt:lpstr>DIAGNOSTIC ASSESSMENT GR 2 &amp; 3</vt:lpstr>
      <vt:lpstr>2021 TERM 2 RECOVERY ATPs</vt:lpstr>
      <vt:lpstr> SUMMARY: AMENDMENT TO THE WEIGHTING OF CONTENT AREAS  </vt:lpstr>
      <vt:lpstr>CLASSROOM MANAGEMENT</vt:lpstr>
      <vt:lpstr>PROGRAMME OF ASSESSMENT</vt:lpstr>
      <vt:lpstr>SCHOOL BASED ASSESSMENT</vt:lpstr>
      <vt:lpstr> CONCLUSION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FP MATHEMATICS 2021_ATP</dc:title>
  <dc:creator>asiya@nect.org.za</dc:creator>
  <cp:lastModifiedBy> </cp:lastModifiedBy>
  <cp:revision>584</cp:revision>
  <cp:lastPrinted>2020-11-24T11:45:16Z</cp:lastPrinted>
  <dcterms:created xsi:type="dcterms:W3CDTF">2016-04-18T12:36:04Z</dcterms:created>
  <dcterms:modified xsi:type="dcterms:W3CDTF">2021-04-21T09:18:16Z</dcterms:modified>
  <cp:contentStatus/>
</cp:coreProperties>
</file>